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embeddings/Microsoft_Equation1.bin" ContentType="application/vnd.openxmlformats-officedocument.oleObject"/>
  <Override PartName="/ppt/embeddings/oleObject6.bin" ContentType="application/vnd.openxmlformats-officedocument.oleObject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notesSlides/notesSlide15.xml" ContentType="application/vnd.openxmlformats-officedocument.presentationml.notesSlide+xml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notesSlides/notesSlide16.xml" ContentType="application/vnd.openxmlformats-officedocument.presentationml.notesSlide+xml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9" r:id="rId1"/>
  </p:sldMasterIdLst>
  <p:notesMasterIdLst>
    <p:notesMasterId r:id="rId83"/>
  </p:notesMasterIdLst>
  <p:handoutMasterIdLst>
    <p:handoutMasterId r:id="rId84"/>
  </p:handoutMasterIdLst>
  <p:sldIdLst>
    <p:sldId id="268" r:id="rId2"/>
    <p:sldId id="434" r:id="rId3"/>
    <p:sldId id="491" r:id="rId4"/>
    <p:sldId id="492" r:id="rId5"/>
    <p:sldId id="498" r:id="rId6"/>
    <p:sldId id="460" r:id="rId7"/>
    <p:sldId id="484" r:id="rId8"/>
    <p:sldId id="497" r:id="rId9"/>
    <p:sldId id="504" r:id="rId10"/>
    <p:sldId id="503" r:id="rId11"/>
    <p:sldId id="500" r:id="rId12"/>
    <p:sldId id="502" r:id="rId13"/>
    <p:sldId id="501" r:id="rId14"/>
    <p:sldId id="435" r:id="rId15"/>
    <p:sldId id="505" r:id="rId16"/>
    <p:sldId id="472" r:id="rId17"/>
    <p:sldId id="473" r:id="rId18"/>
    <p:sldId id="440" r:id="rId19"/>
    <p:sldId id="441" r:id="rId20"/>
    <p:sldId id="442" r:id="rId21"/>
    <p:sldId id="461" r:id="rId22"/>
    <p:sldId id="528" r:id="rId23"/>
    <p:sldId id="443" r:id="rId24"/>
    <p:sldId id="554" r:id="rId25"/>
    <p:sldId id="549" r:id="rId26"/>
    <p:sldId id="551" r:id="rId27"/>
    <p:sldId id="552" r:id="rId28"/>
    <p:sldId id="553" r:id="rId29"/>
    <p:sldId id="546" r:id="rId30"/>
    <p:sldId id="507" r:id="rId31"/>
    <p:sldId id="481" r:id="rId32"/>
    <p:sldId id="529" r:id="rId33"/>
    <p:sldId id="530" r:id="rId34"/>
    <p:sldId id="474" r:id="rId35"/>
    <p:sldId id="475" r:id="rId36"/>
    <p:sldId id="445" r:id="rId37"/>
    <p:sldId id="446" r:id="rId38"/>
    <p:sldId id="495" r:id="rId39"/>
    <p:sldId id="487" r:id="rId40"/>
    <p:sldId id="486" r:id="rId41"/>
    <p:sldId id="465" r:id="rId42"/>
    <p:sldId id="541" r:id="rId43"/>
    <p:sldId id="542" r:id="rId44"/>
    <p:sldId id="447" r:id="rId45"/>
    <p:sldId id="448" r:id="rId46"/>
    <p:sldId id="476" r:id="rId47"/>
    <p:sldId id="478" r:id="rId48"/>
    <p:sldId id="508" r:id="rId49"/>
    <p:sldId id="519" r:id="rId50"/>
    <p:sldId id="521" r:id="rId51"/>
    <p:sldId id="520" r:id="rId52"/>
    <p:sldId id="522" r:id="rId53"/>
    <p:sldId id="523" r:id="rId54"/>
    <p:sldId id="525" r:id="rId55"/>
    <p:sldId id="526" r:id="rId56"/>
    <p:sldId id="509" r:id="rId57"/>
    <p:sldId id="510" r:id="rId58"/>
    <p:sldId id="513" r:id="rId59"/>
    <p:sldId id="511" r:id="rId60"/>
    <p:sldId id="512" r:id="rId61"/>
    <p:sldId id="515" r:id="rId62"/>
    <p:sldId id="514" r:id="rId63"/>
    <p:sldId id="516" r:id="rId64"/>
    <p:sldId id="517" r:id="rId65"/>
    <p:sldId id="518" r:id="rId66"/>
    <p:sldId id="524" r:id="rId67"/>
    <p:sldId id="534" r:id="rId68"/>
    <p:sldId id="479" r:id="rId69"/>
    <p:sldId id="480" r:id="rId70"/>
    <p:sldId id="538" r:id="rId71"/>
    <p:sldId id="467" r:id="rId72"/>
    <p:sldId id="536" r:id="rId73"/>
    <p:sldId id="535" r:id="rId74"/>
    <p:sldId id="537" r:id="rId75"/>
    <p:sldId id="469" r:id="rId76"/>
    <p:sldId id="470" r:id="rId77"/>
    <p:sldId id="456" r:id="rId78"/>
    <p:sldId id="531" r:id="rId79"/>
    <p:sldId id="532" r:id="rId80"/>
    <p:sldId id="539" r:id="rId81"/>
    <p:sldId id="540" r:id="rId82"/>
  </p:sldIdLst>
  <p:sldSz cx="9144000" cy="5143500" type="screen16x9"/>
  <p:notesSz cx="6845300" cy="93964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Sans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Sans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Sans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Sans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Sans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Lucida Sans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Lucida Sans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Lucida Sans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Lucida Sans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A4001D"/>
    <a:srgbClr val="A40508"/>
    <a:srgbClr val="A50021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49" autoAdjust="0"/>
    <p:restoredTop sz="96377" autoAdjust="0"/>
  </p:normalViewPr>
  <p:slideViewPr>
    <p:cSldViewPr>
      <p:cViewPr varScale="1">
        <p:scale>
          <a:sx n="114" d="100"/>
          <a:sy n="114" d="100"/>
        </p:scale>
        <p:origin x="-104" y="-28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2" d="100"/>
          <a:sy n="62" d="100"/>
        </p:scale>
        <p:origin x="-2224" y="-112"/>
      </p:cViewPr>
      <p:guideLst>
        <p:guide orient="horz" pos="2959"/>
        <p:guide pos="215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notesMaster" Target="notesMasters/notesMaster1.xml"/><Relationship Id="rId84" Type="http://schemas.openxmlformats.org/officeDocument/2006/relationships/handoutMaster" Target="handoutMasters/handoutMaster1.xml"/><Relationship Id="rId85" Type="http://schemas.openxmlformats.org/officeDocument/2006/relationships/printerSettings" Target="printerSettings/printerSettings1.bin"/><Relationship Id="rId86" Type="http://schemas.openxmlformats.org/officeDocument/2006/relationships/presProps" Target="presProps.xml"/><Relationship Id="rId87" Type="http://schemas.openxmlformats.org/officeDocument/2006/relationships/viewProps" Target="viewProps.xml"/><Relationship Id="rId88" Type="http://schemas.openxmlformats.org/officeDocument/2006/relationships/theme" Target="theme/theme1.xml"/><Relationship Id="rId8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Relationship Id="rId2" Type="http://schemas.openxmlformats.org/officeDocument/2006/relationships/image" Target="../media/image1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Relationship Id="rId2" Type="http://schemas.openxmlformats.org/officeDocument/2006/relationships/image" Target="../media/image1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Relationship Id="rId2" Type="http://schemas.openxmlformats.org/officeDocument/2006/relationships/image" Target="../media/image2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Relationship Id="rId2" Type="http://schemas.openxmlformats.org/officeDocument/2006/relationships/image" Target="../media/image2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Relationship Id="rId2" Type="http://schemas.openxmlformats.org/officeDocument/2006/relationships/image" Target="../media/image28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4" Type="http://schemas.openxmlformats.org/officeDocument/2006/relationships/image" Target="../media/image34.emf"/><Relationship Id="rId1" Type="http://schemas.openxmlformats.org/officeDocument/2006/relationships/image" Target="../media/image31.emf"/><Relationship Id="rId2" Type="http://schemas.openxmlformats.org/officeDocument/2006/relationships/image" Target="../media/image3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70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ahom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8263" y="0"/>
            <a:ext cx="2967037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ahom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72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26513"/>
            <a:ext cx="29670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ahom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72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8263" y="8926513"/>
            <a:ext cx="2967037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ahoma" charset="0"/>
              </a:defRPr>
            </a:lvl1pPr>
          </a:lstStyle>
          <a:p>
            <a:fld id="{8A029216-D615-3945-A1F3-D96FC886DA6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72630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70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78263" y="0"/>
            <a:ext cx="2967037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0513" y="704850"/>
            <a:ext cx="6264275" cy="3524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08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464050"/>
            <a:ext cx="5019675" cy="422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08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26513"/>
            <a:ext cx="296703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08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8263" y="8926513"/>
            <a:ext cx="2967037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EB9031F-EB71-7642-8F3C-6FDC1408CB9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273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9pPr>
          </a:lstStyle>
          <a:p>
            <a:pPr eaLnBrk="1" hangingPunct="1"/>
            <a:fld id="{E69DF897-5E92-F241-9A21-E64EA536231D}" type="slidenum">
              <a:rPr lang="en-US" sz="1200"/>
              <a:pPr eaLnBrk="1" hangingPunct="1"/>
              <a:t>1</a:t>
            </a:fld>
            <a:endParaRPr lang="en-US" sz="120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0513" y="704850"/>
            <a:ext cx="6264275" cy="352425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Thanks</a:t>
            </a:r>
            <a:r>
              <a:rPr lang="en-US" baseline="0" dirty="0" smtClean="0"/>
              <a:t> to Chris Potts for permission to use figures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9031F-EB71-7642-8F3C-6FDC1408CB92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339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Thanks</a:t>
            </a:r>
            <a:r>
              <a:rPr lang="en-US" baseline="0" dirty="0" smtClean="0"/>
              <a:t> to Chris Potts for permission to use figures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9031F-EB71-7642-8F3C-6FDC1408CB92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0866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9pPr>
          </a:lstStyle>
          <a:p>
            <a:pPr eaLnBrk="1" hangingPunct="1"/>
            <a:fld id="{E69DF897-5E92-F241-9A21-E64EA536231D}" type="slidenum">
              <a:rPr lang="en-US" sz="1200"/>
              <a:pPr eaLnBrk="1" hangingPunct="1"/>
              <a:t>46</a:t>
            </a:fld>
            <a:endParaRPr lang="en-US" sz="120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0513" y="704850"/>
            <a:ext cx="6264275" cy="352425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9pPr>
          </a:lstStyle>
          <a:p>
            <a:pPr eaLnBrk="1" hangingPunct="1"/>
            <a:fld id="{E69DF897-5E92-F241-9A21-E64EA536231D}" type="slidenum">
              <a:rPr lang="en-US" sz="1200"/>
              <a:pPr eaLnBrk="1" hangingPunct="1"/>
              <a:t>47</a:t>
            </a:fld>
            <a:endParaRPr lang="en-US" sz="120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0513" y="704850"/>
            <a:ext cx="6264275" cy="352425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7A096E-88F7-E74A-8F4C-E0212635BD33}" type="slidenum">
              <a:rPr lang="en-US"/>
              <a:pPr/>
              <a:t>59</a:t>
            </a:fld>
            <a:endParaRPr lang="en-US"/>
          </a:p>
        </p:txBody>
      </p:sp>
      <p:sp>
        <p:nvSpPr>
          <p:cNvPr id="151347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290513" y="704850"/>
            <a:ext cx="6264275" cy="35242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134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530" y="4463296"/>
            <a:ext cx="5476240" cy="422838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8CD775-A614-FA4B-B499-318558405AFC}" type="slidenum">
              <a:rPr lang="en-US"/>
              <a:pPr/>
              <a:t>60</a:t>
            </a:fld>
            <a:endParaRPr lang="en-US"/>
          </a:p>
        </p:txBody>
      </p:sp>
      <p:sp>
        <p:nvSpPr>
          <p:cNvPr id="151552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290513" y="704850"/>
            <a:ext cx="6264275" cy="35242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155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530" y="4463296"/>
            <a:ext cx="5476240" cy="422838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8CD775-A614-FA4B-B499-318558405AFC}" type="slidenum">
              <a:rPr lang="en-US"/>
              <a:pPr/>
              <a:t>61</a:t>
            </a:fld>
            <a:endParaRPr lang="en-US"/>
          </a:p>
        </p:txBody>
      </p:sp>
      <p:sp>
        <p:nvSpPr>
          <p:cNvPr id="151552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290513" y="704850"/>
            <a:ext cx="6264275" cy="35242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155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530" y="4463296"/>
            <a:ext cx="5476240" cy="422838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9pPr>
          </a:lstStyle>
          <a:p>
            <a:pPr eaLnBrk="1" hangingPunct="1"/>
            <a:fld id="{E69DF897-5E92-F241-9A21-E64EA536231D}" type="slidenum">
              <a:rPr lang="en-US" sz="1200"/>
              <a:pPr eaLnBrk="1" hangingPunct="1"/>
              <a:t>68</a:t>
            </a:fld>
            <a:endParaRPr lang="en-US" sz="120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0513" y="704850"/>
            <a:ext cx="6264275" cy="352425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9pPr>
          </a:lstStyle>
          <a:p>
            <a:pPr eaLnBrk="1" hangingPunct="1"/>
            <a:fld id="{E69DF897-5E92-F241-9A21-E64EA536231D}" type="slidenum">
              <a:rPr lang="en-US" sz="1200"/>
              <a:pPr eaLnBrk="1" hangingPunct="1"/>
              <a:t>69</a:t>
            </a:fld>
            <a:endParaRPr lang="en-US" sz="120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0513" y="704850"/>
            <a:ext cx="6264275" cy="352425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9pPr>
          </a:lstStyle>
          <a:p>
            <a:pPr eaLnBrk="1" hangingPunct="1"/>
            <a:fld id="{E69DF897-5E92-F241-9A21-E64EA536231D}" type="slidenum">
              <a:rPr lang="en-US" sz="1200"/>
              <a:pPr eaLnBrk="1" hangingPunct="1"/>
              <a:t>81</a:t>
            </a:fld>
            <a:endParaRPr lang="en-US" sz="120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0513" y="704850"/>
            <a:ext cx="6264275" cy="352425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Thanks to Brendan</a:t>
            </a:r>
            <a:r>
              <a:rPr lang="en-US" baseline="0" dirty="0" smtClean="0"/>
              <a:t> O’Connor and Noah Smith (email, 1/18/12) for </a:t>
            </a:r>
            <a:r>
              <a:rPr lang="en-US" dirty="0" smtClean="0"/>
              <a:t>permission to use this figure.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9031F-EB71-7642-8F3C-6FDC1408CB9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8567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Thanks to Johan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Bollen</a:t>
            </a:r>
            <a:r>
              <a:rPr lang="en-US" baseline="0" dirty="0" smtClean="0"/>
              <a:t> (email, 1/18/12) for </a:t>
            </a:r>
            <a:r>
              <a:rPr lang="en-US" dirty="0" smtClean="0"/>
              <a:t>permission to use this figure.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9031F-EB71-7642-8F3C-6FDC1408CB9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3087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Thanks to Johan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Bollen</a:t>
            </a:r>
            <a:r>
              <a:rPr lang="en-US" baseline="0" dirty="0" smtClean="0"/>
              <a:t> (email, 1/18/12) for </a:t>
            </a:r>
            <a:r>
              <a:rPr lang="en-US" dirty="0" smtClean="0"/>
              <a:t>permission to use this figure.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9031F-EB71-7642-8F3C-6FDC1408CB9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4738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9pPr>
          </a:lstStyle>
          <a:p>
            <a:pPr eaLnBrk="1" hangingPunct="1"/>
            <a:fld id="{E69DF897-5E92-F241-9A21-E64EA536231D}" type="slidenum">
              <a:rPr lang="en-US" sz="1200"/>
              <a:pPr eaLnBrk="1" hangingPunct="1"/>
              <a:t>16</a:t>
            </a:fld>
            <a:endParaRPr lang="en-US" sz="120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0513" y="704850"/>
            <a:ext cx="6264275" cy="352425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9pPr>
          </a:lstStyle>
          <a:p>
            <a:pPr eaLnBrk="1" hangingPunct="1"/>
            <a:fld id="{E69DF897-5E92-F241-9A21-E64EA536231D}" type="slidenum">
              <a:rPr lang="en-US" sz="1200"/>
              <a:pPr eaLnBrk="1" hangingPunct="1"/>
              <a:t>17</a:t>
            </a:fld>
            <a:endParaRPr lang="en-US" sz="120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0513" y="704850"/>
            <a:ext cx="6264275" cy="352425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9pPr>
          </a:lstStyle>
          <a:p>
            <a:pPr eaLnBrk="1" hangingPunct="1"/>
            <a:fld id="{E69DF897-5E92-F241-9A21-E64EA536231D}" type="slidenum">
              <a:rPr lang="en-US" sz="1200"/>
              <a:pPr eaLnBrk="1" hangingPunct="1"/>
              <a:t>34</a:t>
            </a:fld>
            <a:endParaRPr lang="en-US" sz="120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0513" y="704850"/>
            <a:ext cx="6264275" cy="352425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Sans" charset="0"/>
                <a:ea typeface="ＭＳ Ｐゴシック" charset="0"/>
              </a:defRPr>
            </a:lvl9pPr>
          </a:lstStyle>
          <a:p>
            <a:pPr eaLnBrk="1" hangingPunct="1"/>
            <a:fld id="{E69DF897-5E92-F241-9A21-E64EA536231D}" type="slidenum">
              <a:rPr lang="en-US" sz="1200"/>
              <a:pPr eaLnBrk="1" hangingPunct="1"/>
              <a:t>35</a:t>
            </a:fld>
            <a:endParaRPr lang="en-US" sz="120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0513" y="704850"/>
            <a:ext cx="6264275" cy="352425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Thanks</a:t>
            </a:r>
            <a:r>
              <a:rPr lang="en-US" baseline="0" dirty="0" smtClean="0"/>
              <a:t> to Chris Potts for permission to use figure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9031F-EB71-7642-8F3C-6FDC1408CB92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859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0" y="510778"/>
            <a:ext cx="3890964" cy="1298972"/>
          </a:xfrm>
        </p:spPr>
        <p:txBody>
          <a:bodyPr/>
          <a:lstStyle>
            <a:lvl1pPr algn="ctr"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58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0" y="2876550"/>
            <a:ext cx="3886200" cy="1676400"/>
          </a:xfrm>
        </p:spPr>
        <p:txBody>
          <a:bodyPr/>
          <a:lstStyle>
            <a:lvl1pPr marL="0" indent="0" algn="ctr">
              <a:spcBef>
                <a:spcPts val="900"/>
              </a:spcBef>
              <a:buFont typeface="Times" pitchFamily="-65" charset="0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239000" y="4705350"/>
            <a:ext cx="1219200" cy="342900"/>
          </a:xfrm>
        </p:spPr>
        <p:txBody>
          <a:bodyPr anchor="b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334000" y="4705350"/>
            <a:ext cx="1905000" cy="342900"/>
          </a:xfrm>
        </p:spPr>
        <p:txBody>
          <a:bodyPr anchor="b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pic>
        <p:nvPicPr>
          <p:cNvPr id="9" name="Picture 8" descr="wordcloud2.jpg"/>
          <p:cNvPicPr>
            <a:picLocks noChangeAspect="1"/>
          </p:cNvPicPr>
          <p:nvPr userDrawn="1"/>
        </p:nvPicPr>
        <p:blipFill rotWithShape="1">
          <a:blip r:embed="rId2"/>
          <a:srcRect l="19740" t="8415" r="20308" b="8153"/>
          <a:stretch/>
        </p:blipFill>
        <p:spPr>
          <a:xfrm>
            <a:off x="781451" y="165818"/>
            <a:ext cx="2647549" cy="4768132"/>
          </a:xfrm>
          <a:prstGeom prst="rect">
            <a:avLst/>
          </a:prstGeom>
        </p:spPr>
      </p:pic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572000" y="4705350"/>
            <a:ext cx="765174" cy="342900"/>
          </a:xfrm>
        </p:spPr>
        <p:txBody>
          <a:bodyPr anchor="b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74C7FEE-6B48-4643-BCFB-F13B0E13E171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211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DFA8D9-15F1-AF4D-8149-0C26EB27AC9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983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29450" y="285750"/>
            <a:ext cx="2114550" cy="44005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85750"/>
            <a:ext cx="6191250" cy="44005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57BED9-9427-674C-8047-314E304C86F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0817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314450"/>
            <a:ext cx="7772400" cy="1628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3057525"/>
            <a:ext cx="7772400" cy="1628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43D734-B240-FB4D-AF6E-6869FD66910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Rectangle 2"/>
          <p:cNvSpPr>
            <a:spLocks noChangeArrowheads="1"/>
          </p:cNvSpPr>
          <p:nvPr userDrawn="1"/>
        </p:nvSpPr>
        <p:spPr bwMode="auto">
          <a:xfrm rot="5400000">
            <a:off x="-2548893" y="2548891"/>
            <a:ext cx="5143501" cy="45719"/>
          </a:xfrm>
          <a:prstGeom prst="rect">
            <a:avLst/>
          </a:prstGeom>
          <a:solidFill>
            <a:srgbClr val="A40508"/>
          </a:solidFill>
          <a:ln w="9525">
            <a:solidFill>
              <a:srgbClr val="A4001D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solidFill>
                <a:srgbClr val="A50021"/>
              </a:solidFill>
              <a:ea typeface="+mn-ea"/>
              <a:cs typeface="+mn-cs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371600" y="381000"/>
            <a:ext cx="7467600" cy="742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3000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Narrow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52550"/>
            <a:ext cx="6858000" cy="3333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5181600" y="4705350"/>
            <a:ext cx="1981200" cy="3429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2286000" y="4705350"/>
            <a:ext cx="2895600" cy="3429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F35DC5-7E65-8247-99AB-4E984F8A921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Rectangle 2"/>
          <p:cNvSpPr>
            <a:spLocks noChangeArrowheads="1"/>
          </p:cNvSpPr>
          <p:nvPr userDrawn="1"/>
        </p:nvSpPr>
        <p:spPr bwMode="auto">
          <a:xfrm rot="5400000">
            <a:off x="-2548893" y="2548891"/>
            <a:ext cx="5143501" cy="45719"/>
          </a:xfrm>
          <a:prstGeom prst="rect">
            <a:avLst/>
          </a:prstGeom>
          <a:solidFill>
            <a:srgbClr val="A40508"/>
          </a:solidFill>
          <a:ln w="9525">
            <a:solidFill>
              <a:srgbClr val="A4001D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solidFill>
                <a:srgbClr val="A50021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177066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7680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52550"/>
            <a:ext cx="8534400" cy="3333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0" y="4705350"/>
            <a:ext cx="1981200" cy="3429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048000" y="4705350"/>
            <a:ext cx="2895600" cy="3429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F35DC5-7E65-8247-99AB-4E984F8A921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Rectangle 2"/>
          <p:cNvSpPr>
            <a:spLocks noChangeArrowheads="1"/>
          </p:cNvSpPr>
          <p:nvPr userDrawn="1"/>
        </p:nvSpPr>
        <p:spPr bwMode="auto">
          <a:xfrm rot="5400000">
            <a:off x="-2548893" y="2548891"/>
            <a:ext cx="5143501" cy="45719"/>
          </a:xfrm>
          <a:prstGeom prst="rect">
            <a:avLst/>
          </a:prstGeom>
          <a:solidFill>
            <a:srgbClr val="A40508"/>
          </a:solidFill>
          <a:ln w="9525">
            <a:solidFill>
              <a:srgbClr val="A4001D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solidFill>
                <a:srgbClr val="A50021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6176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2BDC8F-D922-0A4E-AAA0-9C7D97FF3D7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73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314450"/>
            <a:ext cx="3810000" cy="33718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314450"/>
            <a:ext cx="3810000" cy="33718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096000" y="4705350"/>
            <a:ext cx="1981200" cy="3429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2667000" y="4686300"/>
            <a:ext cx="2895600" cy="3429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C7A63A-31A1-2C4C-95AA-A445DBCAB17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Rectangle 2"/>
          <p:cNvSpPr>
            <a:spLocks noChangeArrowheads="1"/>
          </p:cNvSpPr>
          <p:nvPr userDrawn="1"/>
        </p:nvSpPr>
        <p:spPr bwMode="auto">
          <a:xfrm rot="5400000">
            <a:off x="-2548893" y="2548891"/>
            <a:ext cx="5143501" cy="45719"/>
          </a:xfrm>
          <a:prstGeom prst="rect">
            <a:avLst/>
          </a:prstGeom>
          <a:solidFill>
            <a:srgbClr val="A40508"/>
          </a:solidFill>
          <a:ln w="9525">
            <a:solidFill>
              <a:srgbClr val="A4001D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solidFill>
                <a:srgbClr val="A50021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9134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253728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733550"/>
            <a:ext cx="4040188" cy="2971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6" y="1253728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1733550"/>
            <a:ext cx="4041775" cy="2971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248400" y="4705350"/>
            <a:ext cx="1981200" cy="3429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2819400" y="4705350"/>
            <a:ext cx="2895600" cy="3429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1C68C3-6089-F349-9232-42643877B0C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" name="Rectangle 2"/>
          <p:cNvSpPr>
            <a:spLocks noChangeArrowheads="1"/>
          </p:cNvSpPr>
          <p:nvPr userDrawn="1"/>
        </p:nvSpPr>
        <p:spPr bwMode="auto">
          <a:xfrm rot="5400000">
            <a:off x="-2548893" y="2548891"/>
            <a:ext cx="5143501" cy="45719"/>
          </a:xfrm>
          <a:prstGeom prst="rect">
            <a:avLst/>
          </a:prstGeom>
          <a:solidFill>
            <a:srgbClr val="A40508"/>
          </a:solidFill>
          <a:ln w="9525">
            <a:solidFill>
              <a:srgbClr val="A4001D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solidFill>
                <a:srgbClr val="A50021"/>
              </a:solidFill>
              <a:ea typeface="+mn-ea"/>
              <a:cs typeface="+mn-cs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371600" y="381000"/>
            <a:ext cx="7467600" cy="742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275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BC7101-16EA-C942-850C-355264FDE9E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2"/>
          <p:cNvSpPr>
            <a:spLocks noChangeArrowheads="1"/>
          </p:cNvSpPr>
          <p:nvPr userDrawn="1"/>
        </p:nvSpPr>
        <p:spPr bwMode="auto">
          <a:xfrm rot="5400000">
            <a:off x="-2548893" y="2548891"/>
            <a:ext cx="5143501" cy="45719"/>
          </a:xfrm>
          <a:prstGeom prst="rect">
            <a:avLst/>
          </a:prstGeom>
          <a:solidFill>
            <a:srgbClr val="A40508"/>
          </a:solidFill>
          <a:ln w="9525">
            <a:solidFill>
              <a:srgbClr val="A4001D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solidFill>
                <a:srgbClr val="A50021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628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28E5E2-1321-4548-96C8-615581C5A8C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278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8750"/>
            <a:ext cx="3008313" cy="8715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343150"/>
            <a:ext cx="3008313" cy="225147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729988-E849-C549-AA67-252EA40F09C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Rectangle 2"/>
          <p:cNvSpPr>
            <a:spLocks noChangeArrowheads="1"/>
          </p:cNvSpPr>
          <p:nvPr userDrawn="1"/>
        </p:nvSpPr>
        <p:spPr bwMode="auto">
          <a:xfrm rot="5400000">
            <a:off x="-2548893" y="2548891"/>
            <a:ext cx="5143501" cy="45719"/>
          </a:xfrm>
          <a:prstGeom prst="rect">
            <a:avLst/>
          </a:prstGeom>
          <a:solidFill>
            <a:srgbClr val="A40508"/>
          </a:solidFill>
          <a:ln w="9525">
            <a:solidFill>
              <a:srgbClr val="A4001D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solidFill>
                <a:srgbClr val="A50021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3127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7882B1-C6D6-A945-BB8B-B7B1B12471B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046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381000"/>
            <a:ext cx="746760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52550"/>
            <a:ext cx="7772400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480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0" y="4705350"/>
            <a:ext cx="19812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0480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43200" y="4686300"/>
            <a:ext cx="2895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0480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04800" y="4705350"/>
            <a:ext cx="19812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fld id="{91F816EA-24CC-2048-859A-C5EA9F27539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74056" y="325348"/>
            <a:ext cx="868944" cy="87480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200" y="8750"/>
            <a:ext cx="1295400" cy="26161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A4001D"/>
                </a:solidFill>
                <a:latin typeface="+mn-lt"/>
              </a:rPr>
              <a:t>Dan Jurafsky</a:t>
            </a:r>
            <a:endParaRPr lang="en-US" sz="1100" dirty="0">
              <a:solidFill>
                <a:srgbClr val="A4001D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1" r:id="rId13"/>
    <p:sldLayoutId id="2147483712" r:id="rId14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Lucida Sans" pitchFamily="-65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Lucida Sans" pitchFamily="-65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Lucida Sans" pitchFamily="-65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Lucida Sans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Lucida Sans" pitchFamily="-6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Lucida Sans" pitchFamily="-6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Lucida Sans" pitchFamily="-6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Lucida Sans" pitchFamily="-65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CC0000"/>
        </a:buClr>
        <a:buFont typeface="Times" charset="0"/>
        <a:buChar char="•"/>
        <a:defRPr sz="24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685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Times" charset="0"/>
        <a:buChar char="•"/>
        <a:defRPr sz="2000">
          <a:solidFill>
            <a:schemeClr val="tx1"/>
          </a:solidFill>
          <a:latin typeface="+mn-lt"/>
          <a:ea typeface="ＭＳ Ｐゴシック" pitchFamily="-65" charset="-128"/>
        </a:defRPr>
      </a:lvl2pPr>
      <a:lvl3pPr marL="1028700" indent="-228600" algn="l" rtl="0" eaLnBrk="1" fontAlgn="base" hangingPunct="1">
        <a:spcBef>
          <a:spcPct val="20000"/>
        </a:spcBef>
        <a:spcAft>
          <a:spcPct val="0"/>
        </a:spcAft>
        <a:buClr>
          <a:srgbClr val="CC0000"/>
        </a:buClr>
        <a:buFont typeface="Times" charset="0"/>
        <a:buChar char="•"/>
        <a:defRPr sz="2000">
          <a:solidFill>
            <a:schemeClr val="tx1"/>
          </a:solidFill>
          <a:latin typeface="+mn-lt"/>
          <a:ea typeface="ＭＳ Ｐゴシック" pitchFamily="-65" charset="-128"/>
        </a:defRPr>
      </a:lvl3pPr>
      <a:lvl4pPr marL="1371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Times" charset="0"/>
        <a:buChar char="•"/>
        <a:defRPr>
          <a:solidFill>
            <a:schemeClr val="tx1"/>
          </a:solidFill>
          <a:latin typeface="+mn-lt"/>
          <a:ea typeface="ＭＳ Ｐゴシック" pitchFamily="-65" charset="-128"/>
        </a:defRPr>
      </a:lvl4pPr>
      <a:lvl5pPr marL="1714500" indent="-228600" algn="l" rtl="0" eaLnBrk="1" fontAlgn="base" hangingPunct="1">
        <a:spcBef>
          <a:spcPct val="20000"/>
        </a:spcBef>
        <a:spcAft>
          <a:spcPct val="0"/>
        </a:spcAft>
        <a:buClr>
          <a:srgbClr val="CC0000"/>
        </a:buClr>
        <a:buFont typeface="Times" charset="0"/>
        <a:buChar char="•"/>
        <a:defRPr>
          <a:solidFill>
            <a:schemeClr val="tx1"/>
          </a:solidFill>
          <a:latin typeface="+mn-lt"/>
          <a:ea typeface="ＭＳ Ｐゴシック" pitchFamily="-65" charset="-128"/>
        </a:defRPr>
      </a:lvl5pPr>
      <a:lvl6pPr marL="2171700" indent="-228600" algn="l" rtl="0" eaLnBrk="1" fontAlgn="base" hangingPunct="1">
        <a:spcBef>
          <a:spcPct val="20000"/>
        </a:spcBef>
        <a:spcAft>
          <a:spcPct val="0"/>
        </a:spcAft>
        <a:buClr>
          <a:srgbClr val="CC0000"/>
        </a:buClr>
        <a:buFont typeface="Times" pitchFamily="-65" charset="0"/>
        <a:buChar char="•"/>
        <a:defRPr sz="1400">
          <a:solidFill>
            <a:schemeClr val="tx1"/>
          </a:solidFill>
          <a:latin typeface="+mn-lt"/>
          <a:ea typeface="ＭＳ Ｐゴシック" pitchFamily="-65" charset="-128"/>
        </a:defRPr>
      </a:lvl6pPr>
      <a:lvl7pPr marL="2628900" indent="-228600" algn="l" rtl="0" eaLnBrk="1" fontAlgn="base" hangingPunct="1">
        <a:spcBef>
          <a:spcPct val="20000"/>
        </a:spcBef>
        <a:spcAft>
          <a:spcPct val="0"/>
        </a:spcAft>
        <a:buClr>
          <a:srgbClr val="CC0000"/>
        </a:buClr>
        <a:buFont typeface="Times" pitchFamily="-65" charset="0"/>
        <a:buChar char="•"/>
        <a:defRPr sz="1400">
          <a:solidFill>
            <a:schemeClr val="tx1"/>
          </a:solidFill>
          <a:latin typeface="+mn-lt"/>
          <a:ea typeface="ＭＳ Ｐゴシック" pitchFamily="-65" charset="-128"/>
        </a:defRPr>
      </a:lvl7pPr>
      <a:lvl8pPr marL="3086100" indent="-228600" algn="l" rtl="0" eaLnBrk="1" fontAlgn="base" hangingPunct="1">
        <a:spcBef>
          <a:spcPct val="20000"/>
        </a:spcBef>
        <a:spcAft>
          <a:spcPct val="0"/>
        </a:spcAft>
        <a:buClr>
          <a:srgbClr val="CC0000"/>
        </a:buClr>
        <a:buFont typeface="Times" pitchFamily="-65" charset="0"/>
        <a:buChar char="•"/>
        <a:defRPr sz="1400">
          <a:solidFill>
            <a:schemeClr val="tx1"/>
          </a:solidFill>
          <a:latin typeface="+mn-lt"/>
          <a:ea typeface="ＭＳ Ｐゴシック" pitchFamily="-65" charset="-128"/>
        </a:defRPr>
      </a:lvl8pPr>
      <a:lvl9pPr marL="3543300" indent="-228600" algn="l" rtl="0" eaLnBrk="1" fontAlgn="base" hangingPunct="1">
        <a:spcBef>
          <a:spcPct val="20000"/>
        </a:spcBef>
        <a:spcAft>
          <a:spcPct val="0"/>
        </a:spcAft>
        <a:buClr>
          <a:srgbClr val="CC0000"/>
        </a:buClr>
        <a:buFont typeface="Times" pitchFamily="-65" charset="0"/>
        <a:buChar char="•"/>
        <a:defRPr sz="1400">
          <a:solidFill>
            <a:schemeClr val="tx1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s.cornell.edu/people/pabo/movie-review-data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entiment.christopherpotts.net/code-data/happyfuntokenizing.py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4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15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16.emf"/><Relationship Id="rId5" Type="http://schemas.openxmlformats.org/officeDocument/2006/relationships/oleObject" Target="../embeddings/oleObject4.bin"/><Relationship Id="rId6" Type="http://schemas.openxmlformats.org/officeDocument/2006/relationships/image" Target="../media/image17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image" Target="../media/image15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google.com/products/catalog?hl=en&amp;q=hp+printer&amp;gs_upl=0l0l0l3005l0l0l0l0l0l0l0l0ll0l0&amp;bav=on.2,or.r_gc.r_pw.,cf.osb&amp;biw=845&amp;bih=543&amp;um=1&amp;ie=UTF-8&amp;tbm=shop&amp;cid=1773312189370889584&amp;sa=X&amp;ei=WvTYTpyBLemhiQK_l7j6CQ&amp;ved=0CKkBEOUNMAA" TargetMode="External"/><Relationship Id="rId3" Type="http://schemas.openxmlformats.org/officeDocument/2006/relationships/image" Target="../media/image5.tif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jh.harvard.edu/~inquirer/homecat.htm" TargetMode="External"/><Relationship Id="rId4" Type="http://schemas.openxmlformats.org/officeDocument/2006/relationships/hyperlink" Target="http://www.wjh.harvard.edu/~inquirer/inquirerbasic.xls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wjh.harvard.edu/~inquirer" TargetMode="Externa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liwc.net/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s.pitt.edu/mpqa/subj_lexicon.html" TargetMode="Externa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s.uic.edu/~liub/FBS/sentiment-analysis.html" TargetMode="External"/><Relationship Id="rId3" Type="http://schemas.openxmlformats.org/officeDocument/2006/relationships/hyperlink" Target="http://www.cs.uic.edu/~liub/FBS/opinion-lexicon-English.rar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bing.com/shopping/hp-officejet-6500a-e710n-multifunction-printer/reviews/1A36AAD0FBED466A5005?q=hp+officejet+6500a&amp;lpf=0&amp;lpq=hp+officejet+6500a&amp;FORM=CQCA&amp;lppc=16" TargetMode="External"/><Relationship Id="rId3" Type="http://schemas.openxmlformats.org/officeDocument/2006/relationships/image" Target="../media/image6.tif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entiwordnet.isti.cnr.it/" TargetMode="Externa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entiment.christopherpotts.net/lexicons.html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4" Type="http://schemas.openxmlformats.org/officeDocument/2006/relationships/image" Target="../media/image21.png"/><Relationship Id="rId5" Type="http://schemas.openxmlformats.org/officeDocument/2006/relationships/oleObject" Target="../embeddings/Microsoft_Equation1.bin"/><Relationship Id="rId6" Type="http://schemas.openxmlformats.org/officeDocument/2006/relationships/image" Target="../media/image19.emf"/><Relationship Id="rId7" Type="http://schemas.openxmlformats.org/officeDocument/2006/relationships/oleObject" Target="../embeddings/oleObject6.bin"/><Relationship Id="rId8" Type="http://schemas.openxmlformats.org/officeDocument/2006/relationships/image" Target="../media/image20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4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4.tiff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tiff"/><Relationship Id="rId3" Type="http://schemas.openxmlformats.org/officeDocument/2006/relationships/image" Target="../media/image26.tiff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4" Type="http://schemas.openxmlformats.org/officeDocument/2006/relationships/oleObject" Target="../embeddings/oleObject7.bin"/><Relationship Id="rId5" Type="http://schemas.openxmlformats.org/officeDocument/2006/relationships/image" Target="../media/image27.emf"/><Relationship Id="rId6" Type="http://schemas.openxmlformats.org/officeDocument/2006/relationships/oleObject" Target="../embeddings/oleObject8.bin"/><Relationship Id="rId7" Type="http://schemas.openxmlformats.org/officeDocument/2006/relationships/image" Target="../media/image28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direct.com/science/article/pii/S187775031100007X" TargetMode="External"/><Relationship Id="rId4" Type="http://schemas.openxmlformats.org/officeDocument/2006/relationships/image" Target="../media/image10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4" Type="http://schemas.openxmlformats.org/officeDocument/2006/relationships/oleObject" Target="../embeddings/oleObject9.bin"/><Relationship Id="rId5" Type="http://schemas.openxmlformats.org/officeDocument/2006/relationships/image" Target="../media/image29.emf"/><Relationship Id="rId6" Type="http://schemas.openxmlformats.org/officeDocument/2006/relationships/oleObject" Target="../embeddings/oleObject10.bin"/><Relationship Id="rId7" Type="http://schemas.openxmlformats.org/officeDocument/2006/relationships/image" Target="../media/image28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4" Type="http://schemas.openxmlformats.org/officeDocument/2006/relationships/oleObject" Target="../embeddings/oleObject11.bin"/><Relationship Id="rId5" Type="http://schemas.openxmlformats.org/officeDocument/2006/relationships/image" Target="../media/image30.e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4" Type="http://schemas.openxmlformats.org/officeDocument/2006/relationships/image" Target="../media/image31.emf"/><Relationship Id="rId5" Type="http://schemas.openxmlformats.org/officeDocument/2006/relationships/oleObject" Target="../embeddings/oleObject13.bin"/><Relationship Id="rId6" Type="http://schemas.openxmlformats.org/officeDocument/2006/relationships/image" Target="../media/image32.emf"/><Relationship Id="rId7" Type="http://schemas.openxmlformats.org/officeDocument/2006/relationships/oleObject" Target="../embeddings/oleObject14.bin"/><Relationship Id="rId8" Type="http://schemas.openxmlformats.org/officeDocument/2006/relationships/image" Target="../media/image33.emf"/><Relationship Id="rId9" Type="http://schemas.openxmlformats.org/officeDocument/2006/relationships/oleObject" Target="../embeddings/oleObject15.bin"/><Relationship Id="rId10" Type="http://schemas.openxmlformats.org/officeDocument/2006/relationships/image" Target="../media/image34.e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tiff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4" Type="http://schemas.openxmlformats.org/officeDocument/2006/relationships/image" Target="../media/image13.tiff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twittersentiment.appspot.com/" TargetMode="Externa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962400" y="133350"/>
            <a:ext cx="4800600" cy="1905000"/>
          </a:xfrm>
        </p:spPr>
        <p:txBody>
          <a:bodyPr/>
          <a:lstStyle/>
          <a:p>
            <a:r>
              <a:rPr lang="en-US" sz="4000" dirty="0" smtClean="0">
                <a:latin typeface="Calibri (Headings)"/>
                <a:cs typeface="Calibri (Headings)"/>
              </a:rPr>
              <a:t>Sentiment Analysis</a:t>
            </a:r>
            <a:endParaRPr lang="en-US" sz="4000" dirty="0">
              <a:latin typeface="Calibri (Headings)"/>
              <a:ea typeface="ＭＳ Ｐゴシック" charset="0"/>
              <a:cs typeface="Calibri (Headings)"/>
            </a:endParaRPr>
          </a:p>
        </p:txBody>
      </p:sp>
      <p:sp>
        <p:nvSpPr>
          <p:cNvPr id="16387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Times" charset="0"/>
              <a:buNone/>
            </a:pPr>
            <a:r>
              <a:rPr lang="en-US" sz="3600" dirty="0" smtClean="0">
                <a:solidFill>
                  <a:srgbClr val="A4001D"/>
                </a:solidFill>
                <a:latin typeface="Calibri"/>
                <a:ea typeface="ＭＳ Ｐゴシック" charset="0"/>
                <a:cs typeface="Calibri"/>
              </a:rPr>
              <a:t>What is Sentiment Analysis?</a:t>
            </a:r>
            <a:endParaRPr lang="en-US" sz="3600" dirty="0">
              <a:solidFill>
                <a:srgbClr val="A4001D"/>
              </a:solidFill>
              <a:latin typeface="Calibri"/>
              <a:ea typeface="ＭＳ Ｐゴシック" charset="0"/>
              <a:cs typeface="Calibri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sentiment analysis?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52550"/>
            <a:ext cx="8915400" cy="3333750"/>
          </a:xfrm>
        </p:spPr>
        <p:txBody>
          <a:bodyPr/>
          <a:lstStyle/>
          <a:p>
            <a:r>
              <a:rPr lang="en-US" sz="2700" i="1" dirty="0" smtClean="0">
                <a:cs typeface="ＭＳ Ｐゴシック" pitchFamily="-65" charset="-128"/>
              </a:rPr>
              <a:t>Movie</a:t>
            </a:r>
            <a:r>
              <a:rPr lang="en-US" sz="2700" dirty="0">
                <a:cs typeface="ＭＳ Ｐゴシック" pitchFamily="-65" charset="-128"/>
              </a:rPr>
              <a:t>:  is </a:t>
            </a:r>
            <a:r>
              <a:rPr lang="en-US" sz="2700" dirty="0" smtClean="0">
                <a:cs typeface="ＭＳ Ｐゴシック" pitchFamily="-65" charset="-128"/>
              </a:rPr>
              <a:t>this </a:t>
            </a:r>
            <a:r>
              <a:rPr lang="en-US" sz="2700" dirty="0">
                <a:cs typeface="ＭＳ Ｐゴシック" pitchFamily="-65" charset="-128"/>
              </a:rPr>
              <a:t>review positive or </a:t>
            </a:r>
            <a:r>
              <a:rPr lang="en-US" sz="2700" dirty="0" smtClean="0">
                <a:cs typeface="ＭＳ Ｐゴシック" pitchFamily="-65" charset="-128"/>
              </a:rPr>
              <a:t>negative?</a:t>
            </a:r>
            <a:endParaRPr lang="en-US" sz="2700" dirty="0">
              <a:cs typeface="ＭＳ Ｐゴシック" pitchFamily="-65" charset="-128"/>
            </a:endParaRPr>
          </a:p>
          <a:p>
            <a:r>
              <a:rPr lang="en-US" sz="2700" i="1" dirty="0" smtClean="0">
                <a:cs typeface="ＭＳ Ｐゴシック" pitchFamily="-65" charset="-128"/>
              </a:rPr>
              <a:t>Products</a:t>
            </a:r>
            <a:r>
              <a:rPr lang="en-US" sz="2700" dirty="0" smtClean="0">
                <a:cs typeface="ＭＳ Ｐゴシック" pitchFamily="-65" charset="-128"/>
              </a:rPr>
              <a:t>: what do people think about the new iPhone?</a:t>
            </a:r>
            <a:endParaRPr lang="en-US" sz="2700" dirty="0">
              <a:cs typeface="ＭＳ Ｐゴシック" pitchFamily="-65" charset="-128"/>
            </a:endParaRPr>
          </a:p>
          <a:p>
            <a:r>
              <a:rPr lang="en-US" sz="2700" i="1" dirty="0" smtClean="0">
                <a:cs typeface="ＭＳ Ｐゴシック" pitchFamily="-65" charset="-128"/>
              </a:rPr>
              <a:t>Public sentiment</a:t>
            </a:r>
            <a:r>
              <a:rPr lang="en-US" sz="2700" dirty="0" smtClean="0">
                <a:cs typeface="ＭＳ Ｐゴシック" pitchFamily="-65" charset="-128"/>
              </a:rPr>
              <a:t>: how is consumer confidence? Is despair increasing?</a:t>
            </a:r>
            <a:endParaRPr lang="en-US" sz="2700" dirty="0">
              <a:cs typeface="ＭＳ Ｐゴシック" pitchFamily="-65" charset="-128"/>
            </a:endParaRPr>
          </a:p>
          <a:p>
            <a:r>
              <a:rPr lang="en-US" sz="2700" i="1" dirty="0" smtClean="0">
                <a:cs typeface="ＭＳ Ｐゴシック" pitchFamily="-65" charset="-128"/>
              </a:rPr>
              <a:t>Politics</a:t>
            </a:r>
            <a:r>
              <a:rPr lang="en-US" sz="2700" dirty="0" smtClean="0">
                <a:cs typeface="ＭＳ Ｐゴシック" pitchFamily="-65" charset="-128"/>
              </a:rPr>
              <a:t>: what do people think about this candidate or issue?</a:t>
            </a:r>
            <a:endParaRPr lang="en-US" sz="2700" dirty="0">
              <a:cs typeface="ＭＳ Ｐゴシック" pitchFamily="-65" charset="-128"/>
            </a:endParaRPr>
          </a:p>
          <a:p>
            <a:r>
              <a:rPr lang="en-US" sz="2700" i="1" dirty="0" smtClean="0">
                <a:cs typeface="ＭＳ Ｐゴシック" pitchFamily="-65" charset="-128"/>
              </a:rPr>
              <a:t>Prediction</a:t>
            </a:r>
            <a:r>
              <a:rPr lang="en-US" sz="2700" dirty="0" smtClean="0">
                <a:cs typeface="ＭＳ Ｐゴシック" pitchFamily="-65" charset="-128"/>
              </a:rPr>
              <a:t>: predict election outcomes or </a:t>
            </a:r>
            <a:r>
              <a:rPr lang="en-US" sz="2700" dirty="0">
                <a:cs typeface="ＭＳ Ｐゴシック" pitchFamily="-65" charset="-128"/>
              </a:rPr>
              <a:t>market </a:t>
            </a:r>
            <a:r>
              <a:rPr lang="en-US" sz="2700" dirty="0" smtClean="0">
                <a:cs typeface="ＭＳ Ｐゴシック" pitchFamily="-65" charset="-128"/>
              </a:rPr>
              <a:t>trends</a:t>
            </a:r>
            <a:r>
              <a:rPr lang="en-US" sz="2700" dirty="0">
                <a:cs typeface="ＭＳ Ｐゴシック" pitchFamily="-65" charset="-128"/>
              </a:rPr>
              <a:t> </a:t>
            </a:r>
            <a:r>
              <a:rPr lang="en-US" sz="2700" dirty="0" smtClean="0">
                <a:cs typeface="ＭＳ Ｐゴシック" pitchFamily="-65" charset="-128"/>
              </a:rPr>
              <a:t>from sentiment</a:t>
            </a:r>
            <a:endParaRPr lang="en-US" sz="2700" dirty="0">
              <a:cs typeface="ＭＳ Ｐゴシック" pitchFamily="-65" charset="-128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35DC5-7E65-8247-99AB-4E984F8A921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130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0789" y="-95250"/>
            <a:ext cx="7772400" cy="857250"/>
          </a:xfrm>
        </p:spPr>
        <p:txBody>
          <a:bodyPr/>
          <a:lstStyle/>
          <a:p>
            <a:r>
              <a:rPr lang="en-US" dirty="0"/>
              <a:t>Scherer Typology of Affective States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255746"/>
            <a:ext cx="8763000" cy="3886200"/>
          </a:xfrm>
        </p:spPr>
        <p:txBody>
          <a:bodyPr/>
          <a:lstStyle/>
          <a:p>
            <a:r>
              <a:rPr lang="en-US" sz="1800" b="1" dirty="0"/>
              <a:t>Emotion</a:t>
            </a:r>
            <a:r>
              <a:rPr lang="en-US" sz="1800" dirty="0"/>
              <a:t>: brief organically synchronized … evaluation of </a:t>
            </a:r>
            <a:r>
              <a:rPr lang="en-US" sz="1800" dirty="0" smtClean="0"/>
              <a:t>a </a:t>
            </a:r>
            <a:r>
              <a:rPr lang="en-US" sz="1800" dirty="0"/>
              <a:t>major event </a:t>
            </a:r>
          </a:p>
          <a:p>
            <a:pPr lvl="1"/>
            <a:r>
              <a:rPr lang="en-US" sz="1800" i="1" dirty="0"/>
              <a:t>angry, sad, joyful, fearful, ashamed, proud, elated</a:t>
            </a:r>
            <a:endParaRPr lang="en-US" sz="1800" dirty="0"/>
          </a:p>
          <a:p>
            <a:r>
              <a:rPr lang="en-US" sz="1800" b="1" dirty="0"/>
              <a:t>Mood</a:t>
            </a:r>
            <a:r>
              <a:rPr lang="en-US" sz="1800" dirty="0"/>
              <a:t>: diffuse non-caused low-intensity long-duration change in subjective feeling</a:t>
            </a:r>
          </a:p>
          <a:p>
            <a:pPr lvl="1"/>
            <a:r>
              <a:rPr lang="en-US" sz="1800" i="1" dirty="0"/>
              <a:t>cheerful, gloomy, irritable, listless, depressed, buoyant</a:t>
            </a:r>
            <a:endParaRPr lang="en-US" sz="1800" dirty="0"/>
          </a:p>
          <a:p>
            <a:r>
              <a:rPr lang="en-US" sz="1800" b="1" dirty="0"/>
              <a:t>Interpersonal stances</a:t>
            </a:r>
            <a:r>
              <a:rPr lang="en-US" sz="1800" dirty="0"/>
              <a:t>: affective stance toward another person in a specific interaction</a:t>
            </a:r>
          </a:p>
          <a:p>
            <a:pPr lvl="1"/>
            <a:r>
              <a:rPr lang="en-US" sz="1800" i="1" dirty="0"/>
              <a:t>friendly, flirtatious, distant, cold, warm, supportive, contemptuous</a:t>
            </a:r>
          </a:p>
          <a:p>
            <a:r>
              <a:rPr lang="en-US" sz="1800" b="1" dirty="0"/>
              <a:t>Attitudes</a:t>
            </a:r>
            <a:r>
              <a:rPr lang="en-US" sz="1800" dirty="0"/>
              <a:t>: enduring, affectively </a:t>
            </a:r>
            <a:r>
              <a:rPr lang="en-US" sz="1800" dirty="0" smtClean="0"/>
              <a:t>colored </a:t>
            </a:r>
            <a:r>
              <a:rPr lang="en-US" sz="1800" dirty="0"/>
              <a:t>beliefs, dispositions towards objects or persons</a:t>
            </a:r>
          </a:p>
          <a:p>
            <a:pPr lvl="1"/>
            <a:r>
              <a:rPr lang="en-US" sz="1800" i="1" dirty="0"/>
              <a:t> liking, loving, hating, </a:t>
            </a:r>
            <a:r>
              <a:rPr lang="en-US" sz="1800" i="1" dirty="0" smtClean="0"/>
              <a:t>valuing</a:t>
            </a:r>
            <a:r>
              <a:rPr lang="en-US" sz="1800" i="1" dirty="0"/>
              <a:t>, desiring</a:t>
            </a:r>
            <a:endParaRPr lang="en-US" sz="1800" dirty="0"/>
          </a:p>
          <a:p>
            <a:r>
              <a:rPr lang="en-US" sz="1800" b="1" dirty="0"/>
              <a:t>Personality traits</a:t>
            </a:r>
            <a:r>
              <a:rPr lang="en-US" sz="1800" dirty="0"/>
              <a:t>: stable personality dispositions and typical behavior tendencies</a:t>
            </a:r>
          </a:p>
          <a:p>
            <a:pPr lvl="1"/>
            <a:r>
              <a:rPr lang="en-US" sz="1800" i="1" dirty="0"/>
              <a:t>nervous, </a:t>
            </a:r>
            <a:r>
              <a:rPr lang="en-US" sz="1800" i="1" dirty="0" smtClean="0"/>
              <a:t>anxious, reckless</a:t>
            </a:r>
            <a:r>
              <a:rPr lang="en-US" sz="1800" i="1" dirty="0"/>
              <a:t>, morose, hostile, </a:t>
            </a:r>
            <a:r>
              <a:rPr lang="en-US" sz="1800" i="1" dirty="0" smtClean="0"/>
              <a:t>jealous</a:t>
            </a:r>
            <a:endParaRPr lang="en-US" sz="1800" i="1" dirty="0"/>
          </a:p>
        </p:txBody>
      </p:sp>
    </p:spTree>
    <p:extLst>
      <p:ext uri="{BB962C8B-B14F-4D97-AF65-F5344CB8AC3E}">
        <p14:creationId xmlns:p14="http://schemas.microsoft.com/office/powerpoint/2010/main" val="1518100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0789" y="-95250"/>
            <a:ext cx="7772400" cy="857250"/>
          </a:xfrm>
        </p:spPr>
        <p:txBody>
          <a:bodyPr/>
          <a:lstStyle/>
          <a:p>
            <a:r>
              <a:rPr lang="en-US" dirty="0"/>
              <a:t>Scherer Typology of Affective States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255746"/>
            <a:ext cx="8839200" cy="3886200"/>
          </a:xfrm>
        </p:spPr>
        <p:txBody>
          <a:bodyPr/>
          <a:lstStyle/>
          <a:p>
            <a:r>
              <a:rPr lang="en-US" sz="18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Emotion</a:t>
            </a:r>
            <a:r>
              <a:rPr lang="en-US" sz="18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: brief organically synchronized … evaluation of </a:t>
            </a:r>
            <a:r>
              <a:rPr lang="en-US" sz="18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a </a:t>
            </a:r>
            <a:r>
              <a:rPr lang="en-US" sz="18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major event </a:t>
            </a:r>
          </a:p>
          <a:p>
            <a:pPr lvl="1"/>
            <a:r>
              <a:rPr lang="en-US" sz="1800" i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angry, sad, joyful, fearful, ashamed, proud, elated</a:t>
            </a:r>
            <a:endParaRPr lang="en-US" sz="18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r>
              <a:rPr lang="en-US" sz="18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Mood</a:t>
            </a:r>
            <a:r>
              <a:rPr lang="en-US" sz="18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: diffuse non-caused low-intensity long-duration change in subjective feeling</a:t>
            </a:r>
          </a:p>
          <a:p>
            <a:pPr lvl="1"/>
            <a:r>
              <a:rPr lang="en-US" sz="1800" i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cheerful, gloomy, irritable, listless, depressed, buoyant</a:t>
            </a:r>
            <a:endParaRPr lang="en-US" sz="18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r>
              <a:rPr lang="en-US" sz="18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Interpersonal stances</a:t>
            </a:r>
            <a:r>
              <a:rPr lang="en-US" sz="18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: affective stance toward another person in a specific interaction</a:t>
            </a:r>
          </a:p>
          <a:p>
            <a:pPr lvl="1"/>
            <a:r>
              <a:rPr lang="en-US" sz="1800" i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friendly, flirtatious, distant, cold, warm, supportive, contemptuous</a:t>
            </a:r>
          </a:p>
          <a:p>
            <a:r>
              <a:rPr lang="en-US" sz="1800" b="1" dirty="0"/>
              <a:t>Attitudes: enduring, affectively </a:t>
            </a:r>
            <a:r>
              <a:rPr lang="en-US" sz="1800" b="1" dirty="0" smtClean="0"/>
              <a:t>colored </a:t>
            </a:r>
            <a:r>
              <a:rPr lang="en-US" sz="1800" b="1" dirty="0"/>
              <a:t>beliefs, dispositions towards objects or persons</a:t>
            </a:r>
          </a:p>
          <a:p>
            <a:pPr lvl="1"/>
            <a:r>
              <a:rPr lang="en-US" sz="1800" b="1" i="1" dirty="0"/>
              <a:t> </a:t>
            </a:r>
            <a:r>
              <a:rPr lang="en-US" sz="1800" i="1" dirty="0"/>
              <a:t>liking, loving, hating, </a:t>
            </a:r>
            <a:r>
              <a:rPr lang="en-US" sz="1800" i="1" dirty="0" smtClean="0"/>
              <a:t>valuing</a:t>
            </a:r>
            <a:r>
              <a:rPr lang="en-US" sz="1800" i="1" dirty="0"/>
              <a:t>, desiring</a:t>
            </a:r>
          </a:p>
          <a:p>
            <a:r>
              <a:rPr lang="en-US" sz="1800" b="1" dirty="0">
                <a:solidFill>
                  <a:srgbClr val="7CD7CF"/>
                </a:solidFill>
              </a:rPr>
              <a:t>Personality traits</a:t>
            </a:r>
            <a:r>
              <a:rPr lang="en-US" sz="1800" dirty="0">
                <a:solidFill>
                  <a:srgbClr val="7CD7CF"/>
                </a:solidFill>
              </a:rPr>
              <a:t>: stable personality dispositions and typical behavior tendencies</a:t>
            </a:r>
          </a:p>
          <a:p>
            <a:pPr lvl="1"/>
            <a:r>
              <a:rPr lang="en-US" sz="1800" i="1" dirty="0">
                <a:solidFill>
                  <a:srgbClr val="7CD7CF"/>
                </a:solidFill>
              </a:rPr>
              <a:t>nervous, </a:t>
            </a:r>
            <a:r>
              <a:rPr lang="en-US" sz="1800" i="1" dirty="0" smtClean="0">
                <a:solidFill>
                  <a:srgbClr val="7CD7CF"/>
                </a:solidFill>
              </a:rPr>
              <a:t>anxious, reckless</a:t>
            </a:r>
            <a:r>
              <a:rPr lang="en-US" sz="1800" i="1" dirty="0">
                <a:solidFill>
                  <a:srgbClr val="7CD7CF"/>
                </a:solidFill>
              </a:rPr>
              <a:t>, morose, hostile, </a:t>
            </a:r>
            <a:r>
              <a:rPr lang="en-US" sz="1800" i="1" dirty="0" smtClean="0">
                <a:solidFill>
                  <a:srgbClr val="7CD7CF"/>
                </a:solidFill>
              </a:rPr>
              <a:t>jealous</a:t>
            </a:r>
            <a:endParaRPr lang="en-US" sz="1800" i="1" dirty="0">
              <a:solidFill>
                <a:srgbClr val="7CD7C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25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09550"/>
            <a:ext cx="7467600" cy="742950"/>
          </a:xfrm>
        </p:spPr>
        <p:txBody>
          <a:bodyPr/>
          <a:lstStyle/>
          <a:p>
            <a:r>
              <a:rPr lang="en-US" dirty="0" smtClean="0"/>
              <a:t>Sentiment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00150"/>
            <a:ext cx="8763000" cy="3962400"/>
          </a:xfrm>
        </p:spPr>
        <p:txBody>
          <a:bodyPr/>
          <a:lstStyle/>
          <a:p>
            <a:r>
              <a:rPr lang="en-US" dirty="0" smtClean="0"/>
              <a:t>Sentiment analysis is the detection of </a:t>
            </a:r>
            <a:r>
              <a:rPr lang="en-US" b="1" dirty="0" smtClean="0"/>
              <a:t>attitudes</a:t>
            </a:r>
          </a:p>
          <a:p>
            <a:pPr marL="457200" lvl="1" indent="0">
              <a:buNone/>
            </a:pPr>
            <a:r>
              <a:rPr lang="en-US" dirty="0" smtClean="0"/>
              <a:t>“</a:t>
            </a:r>
            <a:r>
              <a:rPr lang="en-US" dirty="0"/>
              <a:t>enduring, affectively colored beliefs, dispositions towards objects or </a:t>
            </a:r>
            <a:r>
              <a:rPr lang="en-US" dirty="0" smtClean="0"/>
              <a:t>persons”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1" dirty="0" smtClean="0"/>
              <a:t>Holder (source) </a:t>
            </a:r>
            <a:r>
              <a:rPr lang="en-US" dirty="0" smtClean="0"/>
              <a:t>of attitude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1" dirty="0" smtClean="0"/>
              <a:t>Target (aspect) </a:t>
            </a:r>
            <a:r>
              <a:rPr lang="en-US" dirty="0" smtClean="0"/>
              <a:t>of attitude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b="1" dirty="0" smtClean="0"/>
              <a:t>Type </a:t>
            </a:r>
            <a:r>
              <a:rPr lang="en-US" dirty="0" smtClean="0"/>
              <a:t>of attitude</a:t>
            </a:r>
          </a:p>
          <a:p>
            <a:pPr lvl="2"/>
            <a:r>
              <a:rPr lang="en-US" dirty="0" smtClean="0"/>
              <a:t>From a set of types</a:t>
            </a:r>
          </a:p>
          <a:p>
            <a:pPr lvl="3"/>
            <a:r>
              <a:rPr lang="en-US" i="1" dirty="0" smtClean="0"/>
              <a:t>Like, love, hate, value, desire,</a:t>
            </a:r>
            <a:r>
              <a:rPr lang="en-US" dirty="0" smtClean="0"/>
              <a:t> etc.</a:t>
            </a:r>
          </a:p>
          <a:p>
            <a:pPr lvl="2"/>
            <a:r>
              <a:rPr lang="en-US" dirty="0" smtClean="0"/>
              <a:t>Or (more commonly) simple weighted </a:t>
            </a:r>
            <a:r>
              <a:rPr lang="en-US" b="1" dirty="0" smtClean="0"/>
              <a:t>polarity</a:t>
            </a:r>
            <a:r>
              <a:rPr lang="en-US" dirty="0" smtClean="0"/>
              <a:t>: </a:t>
            </a:r>
          </a:p>
          <a:p>
            <a:pPr lvl="3"/>
            <a:r>
              <a:rPr lang="en-US" i="1" dirty="0" smtClean="0"/>
              <a:t>positive, negative, neutral, </a:t>
            </a:r>
            <a:r>
              <a:rPr lang="en-US" dirty="0" smtClean="0"/>
              <a:t>together with </a:t>
            </a:r>
            <a:r>
              <a:rPr lang="en-US" i="1" dirty="0" smtClean="0"/>
              <a:t>strength</a:t>
            </a:r>
          </a:p>
          <a:p>
            <a:pPr marL="914400" lvl="1" indent="-457200">
              <a:lnSpc>
                <a:spcPct val="90000"/>
              </a:lnSpc>
              <a:buFont typeface="+mj-lt"/>
              <a:buAutoNum type="arabicPeriod"/>
            </a:pPr>
            <a:r>
              <a:rPr lang="en-US" b="1" dirty="0" smtClean="0"/>
              <a:t>Text</a:t>
            </a:r>
            <a:r>
              <a:rPr lang="en-US" dirty="0" smtClean="0"/>
              <a:t> containing the attitude</a:t>
            </a:r>
          </a:p>
          <a:p>
            <a:pPr lvl="2">
              <a:lnSpc>
                <a:spcPct val="90000"/>
              </a:lnSpc>
            </a:pPr>
            <a:r>
              <a:rPr lang="en-US" dirty="0" smtClean="0"/>
              <a:t>Sentence</a:t>
            </a:r>
            <a:r>
              <a:rPr lang="en-US" dirty="0"/>
              <a:t> </a:t>
            </a:r>
            <a:r>
              <a:rPr lang="en-US" dirty="0" smtClean="0"/>
              <a:t>or entire document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04800" y="4705350"/>
            <a:ext cx="381000" cy="342900"/>
          </a:xfrm>
        </p:spPr>
        <p:txBody>
          <a:bodyPr/>
          <a:lstStyle/>
          <a:p>
            <a:fld id="{10F35DC5-7E65-8247-99AB-4E984F8A921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1150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Sentiment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dirty="0" smtClean="0"/>
              <a:t>Simplest task:</a:t>
            </a:r>
          </a:p>
          <a:p>
            <a:pPr lvl="1"/>
            <a:r>
              <a:rPr lang="en-US" sz="2800" dirty="0" smtClean="0"/>
              <a:t>Is the attitude of this text positive or negative?</a:t>
            </a:r>
          </a:p>
          <a:p>
            <a:r>
              <a:rPr lang="en-US" sz="3200" dirty="0" smtClean="0"/>
              <a:t>More complex:</a:t>
            </a:r>
          </a:p>
          <a:p>
            <a:pPr lvl="1"/>
            <a:r>
              <a:rPr lang="en-US" sz="2800" dirty="0" smtClean="0"/>
              <a:t>Rank the attitude of this text from 1 to 5</a:t>
            </a:r>
          </a:p>
          <a:p>
            <a:r>
              <a:rPr lang="en-US" sz="3200" dirty="0" smtClean="0"/>
              <a:t>Advanced:</a:t>
            </a:r>
          </a:p>
          <a:p>
            <a:pPr lvl="1"/>
            <a:r>
              <a:rPr lang="en-US" sz="2800" dirty="0" smtClean="0"/>
              <a:t>Detect the target, source, or complex attitude types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230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Sentiment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dirty="0" smtClean="0"/>
              <a:t>Simplest task:</a:t>
            </a:r>
          </a:p>
          <a:p>
            <a:pPr lvl="1"/>
            <a:r>
              <a:rPr lang="en-US" sz="2800" dirty="0" smtClean="0">
                <a:solidFill>
                  <a:srgbClr val="000090"/>
                </a:solidFill>
              </a:rPr>
              <a:t>Is the attitude of this text positive or negative?</a:t>
            </a:r>
          </a:p>
          <a:p>
            <a:r>
              <a:rPr lang="en-US" sz="3200" dirty="0" smtClean="0"/>
              <a:t>More complex:</a:t>
            </a:r>
          </a:p>
          <a:p>
            <a:pPr lvl="1"/>
            <a:r>
              <a:rPr lang="en-US" sz="2800" dirty="0" smtClean="0"/>
              <a:t>Rank the attitude of this text from 1 to 5</a:t>
            </a:r>
          </a:p>
          <a:p>
            <a:r>
              <a:rPr lang="en-US" sz="3200" dirty="0" smtClean="0"/>
              <a:t>Advanced:</a:t>
            </a:r>
          </a:p>
          <a:p>
            <a:pPr lvl="1"/>
            <a:r>
              <a:rPr lang="en-US" sz="2800" dirty="0" smtClean="0"/>
              <a:t>Detect the target, source, or complex attitude types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497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962400" y="133350"/>
            <a:ext cx="4800600" cy="1905000"/>
          </a:xfrm>
        </p:spPr>
        <p:txBody>
          <a:bodyPr/>
          <a:lstStyle/>
          <a:p>
            <a:r>
              <a:rPr lang="en-US" sz="4000" dirty="0" smtClean="0">
                <a:latin typeface="Calibri (Headings)"/>
                <a:cs typeface="Calibri (Headings)"/>
              </a:rPr>
              <a:t>Sentiment Analysis</a:t>
            </a:r>
            <a:endParaRPr lang="en-US" sz="4000" dirty="0">
              <a:latin typeface="Calibri (Headings)"/>
              <a:ea typeface="ＭＳ Ｐゴシック" charset="0"/>
              <a:cs typeface="Calibri (Headings)"/>
            </a:endParaRPr>
          </a:p>
        </p:txBody>
      </p:sp>
      <p:sp>
        <p:nvSpPr>
          <p:cNvPr id="16387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Times" charset="0"/>
              <a:buNone/>
            </a:pPr>
            <a:r>
              <a:rPr lang="en-US" sz="3600" dirty="0" smtClean="0">
                <a:solidFill>
                  <a:srgbClr val="A4001D"/>
                </a:solidFill>
                <a:latin typeface="Calibri"/>
                <a:ea typeface="ＭＳ Ｐゴシック" charset="0"/>
                <a:cs typeface="Calibri"/>
              </a:rPr>
              <a:t>What is Sentiment Analysis?</a:t>
            </a:r>
            <a:endParaRPr lang="en-US" sz="3600" dirty="0">
              <a:solidFill>
                <a:srgbClr val="A4001D"/>
              </a:solidFill>
              <a:latin typeface="Calibri"/>
              <a:ea typeface="ＭＳ Ｐゴシック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5074648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962400" y="133350"/>
            <a:ext cx="4800600" cy="1905000"/>
          </a:xfrm>
        </p:spPr>
        <p:txBody>
          <a:bodyPr/>
          <a:lstStyle/>
          <a:p>
            <a:r>
              <a:rPr lang="en-US" sz="4000" dirty="0" smtClean="0">
                <a:latin typeface="Calibri (Headings)"/>
                <a:cs typeface="Calibri (Headings)"/>
              </a:rPr>
              <a:t>Sentiment Analysis</a:t>
            </a:r>
            <a:endParaRPr lang="en-US" sz="4000" dirty="0">
              <a:latin typeface="Calibri (Headings)"/>
              <a:ea typeface="ＭＳ Ｐゴシック" charset="0"/>
              <a:cs typeface="Calibri (Headings)"/>
            </a:endParaRPr>
          </a:p>
        </p:txBody>
      </p:sp>
      <p:sp>
        <p:nvSpPr>
          <p:cNvPr id="16387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Times" charset="0"/>
              <a:buNone/>
            </a:pPr>
            <a:r>
              <a:rPr lang="en-US" sz="3600" dirty="0" smtClean="0">
                <a:solidFill>
                  <a:srgbClr val="A4001D"/>
                </a:solidFill>
                <a:latin typeface="Calibri"/>
                <a:ea typeface="ＭＳ Ｐゴシック" charset="0"/>
                <a:cs typeface="Calibri"/>
              </a:rPr>
              <a:t>A Baseline Algorithm</a:t>
            </a:r>
            <a:endParaRPr lang="en-US" sz="3600" dirty="0">
              <a:solidFill>
                <a:srgbClr val="A4001D"/>
              </a:solidFill>
              <a:latin typeface="Calibri"/>
              <a:ea typeface="ＭＳ Ｐゴシック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5074648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7696200" cy="857250"/>
          </a:xfrm>
        </p:spPr>
        <p:txBody>
          <a:bodyPr/>
          <a:lstStyle/>
          <a:p>
            <a:pPr lvl="1"/>
            <a:r>
              <a:rPr lang="en-US" sz="2800" dirty="0" smtClean="0"/>
              <a:t>Sentiment Classification in Movie Reviews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2038350"/>
            <a:ext cx="7772400" cy="2362200"/>
          </a:xfrm>
        </p:spPr>
        <p:txBody>
          <a:bodyPr/>
          <a:lstStyle/>
          <a:p>
            <a:r>
              <a:rPr lang="en-US" dirty="0" smtClean="0"/>
              <a:t>Polarity detection:</a:t>
            </a:r>
          </a:p>
          <a:p>
            <a:pPr lvl="1"/>
            <a:r>
              <a:rPr lang="en-US" dirty="0" smtClean="0"/>
              <a:t>Is an IMDB movie review positive or negative?</a:t>
            </a:r>
            <a:endParaRPr lang="en-US" dirty="0"/>
          </a:p>
          <a:p>
            <a:r>
              <a:rPr lang="en-US" dirty="0" smtClean="0"/>
              <a:t>Data: </a:t>
            </a:r>
            <a:r>
              <a:rPr lang="en-US" i="1" dirty="0" smtClean="0"/>
              <a:t>Polarity Data 2.0: </a:t>
            </a:r>
          </a:p>
          <a:p>
            <a:pPr lvl="1"/>
            <a:r>
              <a:rPr lang="en-US" dirty="0" smtClean="0">
                <a:hlinkClick r:id="rId2"/>
              </a:rPr>
              <a:t>http://www.cs.cornell.edu/people/pabo/movie-review-data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667000" y="931843"/>
            <a:ext cx="6629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Bo Pang, Lillian Lee, and </a:t>
            </a:r>
            <a:r>
              <a:rPr lang="en-US" sz="1400" dirty="0" err="1">
                <a:solidFill>
                  <a:schemeClr val="accent5">
                    <a:lumMod val="75000"/>
                  </a:schemeClr>
                </a:solidFill>
                <a:latin typeface="+mn-lt"/>
              </a:rPr>
              <a:t>Shivakumar</a:t>
            </a:r>
            <a:r>
              <a:rPr lang="en-US" sz="14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 </a:t>
            </a:r>
            <a:r>
              <a:rPr lang="en-US" sz="1400" dirty="0" err="1">
                <a:solidFill>
                  <a:schemeClr val="accent5">
                    <a:lumMod val="75000"/>
                  </a:schemeClr>
                </a:solidFill>
                <a:latin typeface="+mn-lt"/>
              </a:rPr>
              <a:t>Vaithyanathan</a:t>
            </a:r>
            <a:r>
              <a:rPr lang="en-US" sz="14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.  2002.  Thumbs up? Sentiment Classification using Machine Learning Techniques. EMNLP-2002, </a:t>
            </a:r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79—86.</a:t>
            </a:r>
            <a:endParaRPr lang="en-US" sz="1400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Bo Pang and Lillian Lee.  2004.  A Sentimental Education: Sentiment Analysis Using Subjectivity Summarization Based on Minimum Cuts.  ACL, 271-278</a:t>
            </a:r>
          </a:p>
        </p:txBody>
      </p:sp>
    </p:spTree>
    <p:extLst>
      <p:ext uri="{BB962C8B-B14F-4D97-AF65-F5344CB8AC3E}">
        <p14:creationId xmlns:p14="http://schemas.microsoft.com/office/powerpoint/2010/main" val="1424293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7772400" cy="857250"/>
          </a:xfrm>
        </p:spPr>
        <p:txBody>
          <a:bodyPr/>
          <a:lstStyle/>
          <a:p>
            <a:r>
              <a:rPr lang="en-US" dirty="0" smtClean="0"/>
              <a:t>IMDB data in the Pang and Lee database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" y="1657350"/>
            <a:ext cx="4953000" cy="4171950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/>
              <a:t>when _star wars_ came out some twenty years ago , the image of traveling throughout the stars has become a commonplace image . […]</a:t>
            </a:r>
          </a:p>
          <a:p>
            <a:pPr marL="0" indent="0">
              <a:buNone/>
            </a:pPr>
            <a:r>
              <a:rPr lang="en-US" sz="1800" dirty="0" smtClean="0"/>
              <a:t>when </a:t>
            </a:r>
            <a:r>
              <a:rPr lang="en-US" sz="1800" dirty="0" err="1" smtClean="0"/>
              <a:t>han</a:t>
            </a:r>
            <a:r>
              <a:rPr lang="en-US" sz="1800" dirty="0" smtClean="0"/>
              <a:t> solo goes light speed , the stars change to bright lines , going towards the viewer in lines that converge at an invisible point . </a:t>
            </a:r>
          </a:p>
          <a:p>
            <a:pPr marL="0" indent="0">
              <a:buNone/>
            </a:pPr>
            <a:r>
              <a:rPr lang="en-US" sz="1800" dirty="0" smtClean="0"/>
              <a:t>cool . </a:t>
            </a:r>
          </a:p>
          <a:p>
            <a:pPr marL="0" indent="0">
              <a:buNone/>
            </a:pPr>
            <a:r>
              <a:rPr lang="en-US" sz="1800" dirty="0" smtClean="0"/>
              <a:t>_</a:t>
            </a:r>
            <a:r>
              <a:rPr lang="en-US" sz="1800" dirty="0" err="1" smtClean="0"/>
              <a:t>october</a:t>
            </a:r>
            <a:r>
              <a:rPr lang="en-US" sz="1800" dirty="0" smtClean="0"/>
              <a:t> sky_ offers a much simpler image–that of a single white dot , traveling horizontally across the night sky .   [. . . ]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5105400" y="1657350"/>
            <a:ext cx="40386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Times" charset="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685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Times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2pPr>
            <a:lvl3pPr marL="10287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Times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3pPr>
            <a:lvl4pPr marL="1371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Times" charset="0"/>
              <a:buChar char="•"/>
              <a:defRPr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4pPr>
            <a:lvl5pPr marL="17145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Times" charset="0"/>
              <a:buChar char="•"/>
              <a:defRPr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5pPr>
            <a:lvl6pPr marL="21717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Times" pitchFamily="-65" charset="0"/>
              <a:buChar char="•"/>
              <a:defRPr sz="14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6pPr>
            <a:lvl7pPr marL="26289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Times" pitchFamily="-65" charset="0"/>
              <a:buChar char="•"/>
              <a:defRPr sz="14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7pPr>
            <a:lvl8pPr marL="30861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Times" pitchFamily="-65" charset="0"/>
              <a:buChar char="•"/>
              <a:defRPr sz="14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8pPr>
            <a:lvl9pPr marL="35433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Times" pitchFamily="-65" charset="0"/>
              <a:buChar char="•"/>
              <a:defRPr sz="14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9pPr>
          </a:lstStyle>
          <a:p>
            <a:pPr marL="0" indent="0">
              <a:buNone/>
            </a:pPr>
            <a:r>
              <a:rPr lang="en-US" sz="1800" dirty="0" smtClean="0"/>
              <a:t>“ snake eyes ” is the most aggravating kind of movie : the kind that shows so much potential then becomes unbelievably disappointing . </a:t>
            </a:r>
          </a:p>
          <a:p>
            <a:pPr marL="0" indent="0">
              <a:buNone/>
            </a:pPr>
            <a:r>
              <a:rPr lang="en-US" sz="1800" dirty="0" smtClean="0"/>
              <a:t>it’s not just because this is a </a:t>
            </a:r>
            <a:r>
              <a:rPr lang="en-US" sz="1800" dirty="0" err="1" smtClean="0"/>
              <a:t>brian</a:t>
            </a:r>
            <a:r>
              <a:rPr lang="en-US" sz="1800" dirty="0" smtClean="0"/>
              <a:t> </a:t>
            </a:r>
            <a:r>
              <a:rPr lang="en-US" sz="1800" dirty="0" err="1" smtClean="0"/>
              <a:t>depalma</a:t>
            </a:r>
            <a:r>
              <a:rPr lang="en-US" sz="1800" dirty="0" smtClean="0"/>
              <a:t> film , and since he’s a great director and one who’s films are always greeted with at least some fanfare . </a:t>
            </a:r>
          </a:p>
          <a:p>
            <a:pPr marL="0" indent="0">
              <a:buNone/>
            </a:pPr>
            <a:r>
              <a:rPr lang="en-US" sz="1800" dirty="0" smtClean="0"/>
              <a:t>and it’s not even because this was a film starring </a:t>
            </a:r>
            <a:r>
              <a:rPr lang="en-US" sz="1800" dirty="0" err="1" smtClean="0"/>
              <a:t>nicolas</a:t>
            </a:r>
            <a:r>
              <a:rPr lang="en-US" sz="1800" dirty="0" smtClean="0"/>
              <a:t> cage and since he gives a </a:t>
            </a:r>
            <a:r>
              <a:rPr lang="en-US" sz="1800" dirty="0" err="1" smtClean="0"/>
              <a:t>brauvara</a:t>
            </a:r>
            <a:r>
              <a:rPr lang="en-US" sz="1800" dirty="0" smtClean="0"/>
              <a:t> performance , this film is hardly worth his talents 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57400" y="1047750"/>
            <a:ext cx="5331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3366FF"/>
                </a:solidFill>
                <a:latin typeface="Zapf Dingbats"/>
                <a:ea typeface="Zapf Dingbats"/>
                <a:cs typeface="Zapf Dingbats"/>
                <a:sym typeface="Zapf Dingbats"/>
              </a:rPr>
              <a:t>✓</a:t>
            </a:r>
            <a:endParaRPr lang="en-US" sz="3600" dirty="0">
              <a:solidFill>
                <a:srgbClr val="3366FF"/>
              </a:solidFill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05600" y="1047750"/>
            <a:ext cx="4539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✗</a:t>
            </a:r>
            <a:endParaRPr lang="en-US" sz="36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89385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Positive or negative movie review?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352550"/>
            <a:ext cx="7924800" cy="3333750"/>
          </a:xfrm>
        </p:spPr>
        <p:txBody>
          <a:bodyPr/>
          <a:lstStyle/>
          <a:p>
            <a:r>
              <a:rPr lang="en-US" dirty="0" smtClean="0"/>
              <a:t>unbelievably </a:t>
            </a:r>
            <a:r>
              <a:rPr lang="en-US" dirty="0"/>
              <a:t>disappointing </a:t>
            </a:r>
            <a:endParaRPr lang="en-US" dirty="0" smtClean="0"/>
          </a:p>
          <a:p>
            <a:r>
              <a:rPr lang="en-US" dirty="0" smtClean="0"/>
              <a:t>Full of </a:t>
            </a:r>
            <a:r>
              <a:rPr lang="en-US" dirty="0"/>
              <a:t>zany characters and richly applied satire, and some great plot </a:t>
            </a:r>
            <a:r>
              <a:rPr lang="en-US" dirty="0" smtClean="0"/>
              <a:t>twists</a:t>
            </a:r>
          </a:p>
          <a:p>
            <a:r>
              <a:rPr lang="en-US" dirty="0"/>
              <a:t> this is the greatest screwball comedy ever </a:t>
            </a:r>
            <a:r>
              <a:rPr lang="en-US" dirty="0" smtClean="0"/>
              <a:t>filmed</a:t>
            </a:r>
          </a:p>
          <a:p>
            <a:r>
              <a:rPr lang="en-US" dirty="0"/>
              <a:t> It was pathetic. The worst part about it was the boxing scenes.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35DC5-7E65-8247-99AB-4E984F8A921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Picture 4" descr="Thumbs-down-ic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181350"/>
            <a:ext cx="558800" cy="503632"/>
          </a:xfrm>
          <a:prstGeom prst="rect">
            <a:avLst/>
          </a:prstGeom>
        </p:spPr>
      </p:pic>
      <p:pic>
        <p:nvPicPr>
          <p:cNvPr id="6" name="Picture 5" descr="Thumbs-up-ic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1" y="1885951"/>
            <a:ext cx="591828" cy="533399"/>
          </a:xfrm>
          <a:prstGeom prst="rect">
            <a:avLst/>
          </a:prstGeom>
        </p:spPr>
      </p:pic>
      <p:pic>
        <p:nvPicPr>
          <p:cNvPr id="7" name="Picture 6" descr="Thumbs-down-ic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352550"/>
            <a:ext cx="558800" cy="503632"/>
          </a:xfrm>
          <a:prstGeom prst="rect">
            <a:avLst/>
          </a:prstGeom>
        </p:spPr>
      </p:pic>
      <p:pic>
        <p:nvPicPr>
          <p:cNvPr id="8" name="Picture 7" descr="Thumbs-up-ic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495550"/>
            <a:ext cx="591828" cy="533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539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Baseline Algorithm (adapted from Pang and Lee)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 smtClean="0"/>
              <a:t>Tokenization</a:t>
            </a:r>
          </a:p>
          <a:p>
            <a:r>
              <a:rPr lang="en-US" sz="2800" dirty="0" smtClean="0"/>
              <a:t>Feature Extraction</a:t>
            </a:r>
          </a:p>
          <a:p>
            <a:r>
              <a:rPr lang="en-US" sz="2800" dirty="0" smtClean="0"/>
              <a:t>Classification </a:t>
            </a:r>
            <a:r>
              <a:rPr lang="en-US" sz="2800" dirty="0"/>
              <a:t>using different classifiers</a:t>
            </a:r>
          </a:p>
          <a:p>
            <a:pPr lvl="1"/>
            <a:r>
              <a:rPr lang="en-US" sz="2400" dirty="0"/>
              <a:t>Naïve Bayes</a:t>
            </a:r>
          </a:p>
          <a:p>
            <a:pPr lvl="1"/>
            <a:r>
              <a:rPr lang="en-US" sz="2400" dirty="0" err="1"/>
              <a:t>MaxEnt</a:t>
            </a:r>
            <a:endParaRPr lang="en-US" sz="2400" dirty="0"/>
          </a:p>
          <a:p>
            <a:pPr lvl="1"/>
            <a:r>
              <a:rPr lang="en-US" sz="2400" dirty="0" smtClean="0"/>
              <a:t>SVM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52829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Sentiment Tokenization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52550"/>
            <a:ext cx="6096000" cy="3333750"/>
          </a:xfrm>
        </p:spPr>
        <p:txBody>
          <a:bodyPr/>
          <a:lstStyle/>
          <a:p>
            <a:r>
              <a:rPr lang="en-US" dirty="0" smtClean="0"/>
              <a:t>Deal with HTML and XML markup</a:t>
            </a:r>
          </a:p>
          <a:p>
            <a:r>
              <a:rPr lang="en-US" dirty="0" smtClean="0"/>
              <a:t>Twitter mark-up (names, hash tags)</a:t>
            </a:r>
          </a:p>
          <a:p>
            <a:r>
              <a:rPr lang="en-US" dirty="0" smtClean="0"/>
              <a:t>Capitalization (preserve for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words in all caps)</a:t>
            </a:r>
          </a:p>
          <a:p>
            <a:r>
              <a:rPr lang="en-US" dirty="0" smtClean="0"/>
              <a:t>Phone numbers, dates</a:t>
            </a:r>
          </a:p>
          <a:p>
            <a:r>
              <a:rPr lang="en-US" dirty="0" smtClean="0"/>
              <a:t>Emoticons</a:t>
            </a:r>
          </a:p>
          <a:p>
            <a:r>
              <a:rPr lang="en-US" dirty="0" smtClean="0"/>
              <a:t>Useful code:</a:t>
            </a:r>
          </a:p>
          <a:p>
            <a:pPr lvl="1"/>
            <a:r>
              <a:rPr lang="en-US" dirty="0" smtClean="0">
                <a:hlinkClick r:id="rId2"/>
              </a:rPr>
              <a:t>Christopher Potts sentiment tokenizer</a:t>
            </a:r>
            <a:endParaRPr lang="en-US" dirty="0" smtClean="0"/>
          </a:p>
          <a:p>
            <a:pPr lvl="1"/>
            <a:r>
              <a:rPr lang="en-US" dirty="0" smtClean="0">
                <a:hlinkClick r:id="rId2"/>
              </a:rPr>
              <a:t>Brendan O’Connor twitter tokenizer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35DC5-7E65-8247-99AB-4E984F8A921E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86200" y="2647950"/>
            <a:ext cx="4986762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ourier"/>
                <a:cs typeface="Courier"/>
              </a:rPr>
              <a:t>[&lt;&gt;]? </a:t>
            </a:r>
            <a:r>
              <a:rPr lang="en-US" sz="1200" dirty="0" smtClean="0">
                <a:latin typeface="Courier"/>
                <a:cs typeface="Courier"/>
              </a:rPr>
              <a:t>                      # </a:t>
            </a:r>
            <a:r>
              <a:rPr lang="en-US" sz="1200" dirty="0">
                <a:latin typeface="Courier"/>
                <a:cs typeface="Courier"/>
              </a:rPr>
              <a:t>optional hat/brow</a:t>
            </a:r>
          </a:p>
          <a:p>
            <a:r>
              <a:rPr lang="en-US" sz="1200" dirty="0">
                <a:latin typeface="Courier"/>
                <a:cs typeface="Courier"/>
              </a:rPr>
              <a:t>[:;=8]                     </a:t>
            </a:r>
            <a:r>
              <a:rPr lang="en-US" sz="1200" dirty="0" smtClean="0">
                <a:latin typeface="Courier"/>
                <a:cs typeface="Courier"/>
              </a:rPr>
              <a:t> # </a:t>
            </a:r>
            <a:r>
              <a:rPr lang="en-US" sz="1200" dirty="0">
                <a:latin typeface="Courier"/>
                <a:cs typeface="Courier"/>
              </a:rPr>
              <a:t>eyes</a:t>
            </a:r>
          </a:p>
          <a:p>
            <a:r>
              <a:rPr lang="en-US" sz="1200" dirty="0">
                <a:latin typeface="Courier"/>
                <a:cs typeface="Courier"/>
              </a:rPr>
              <a:t>[\-o\*\']? </a:t>
            </a:r>
            <a:r>
              <a:rPr lang="en-US" sz="1200" dirty="0" smtClean="0">
                <a:latin typeface="Courier"/>
                <a:cs typeface="Courier"/>
              </a:rPr>
              <a:t>                 # </a:t>
            </a:r>
            <a:r>
              <a:rPr lang="en-US" sz="1200" dirty="0">
                <a:latin typeface="Courier"/>
                <a:cs typeface="Courier"/>
              </a:rPr>
              <a:t>optional nose</a:t>
            </a:r>
          </a:p>
          <a:p>
            <a:r>
              <a:rPr lang="en-US" sz="1200" dirty="0">
                <a:latin typeface="Courier"/>
                <a:cs typeface="Courier"/>
              </a:rPr>
              <a:t>[\)\]\(\[</a:t>
            </a:r>
            <a:r>
              <a:rPr lang="en-US" sz="1200" dirty="0" err="1">
                <a:latin typeface="Courier"/>
                <a:cs typeface="Courier"/>
              </a:rPr>
              <a:t>dDpP</a:t>
            </a:r>
            <a:r>
              <a:rPr lang="en-US" sz="1200" dirty="0">
                <a:latin typeface="Courier"/>
                <a:cs typeface="Courier"/>
              </a:rPr>
              <a:t>/\:\}\{@\|\\]  # mouth      </a:t>
            </a:r>
          </a:p>
          <a:p>
            <a:r>
              <a:rPr lang="en-US" sz="1200" dirty="0">
                <a:latin typeface="Courier"/>
                <a:cs typeface="Courier"/>
              </a:rPr>
              <a:t>|                           </a:t>
            </a:r>
            <a:r>
              <a:rPr lang="en-US" sz="1200" dirty="0" smtClean="0">
                <a:latin typeface="Courier"/>
                <a:cs typeface="Courier"/>
              </a:rPr>
              <a:t>#</a:t>
            </a:r>
            <a:r>
              <a:rPr lang="en-US" sz="1200" dirty="0">
                <a:latin typeface="Courier"/>
                <a:cs typeface="Courier"/>
              </a:rPr>
              <a:t>### reverse orientation</a:t>
            </a:r>
          </a:p>
          <a:p>
            <a:r>
              <a:rPr lang="en-US" sz="1200" dirty="0">
                <a:latin typeface="Courier"/>
                <a:cs typeface="Courier"/>
              </a:rPr>
              <a:t>[\)\]\(\[</a:t>
            </a:r>
            <a:r>
              <a:rPr lang="en-US" sz="1200" dirty="0" err="1">
                <a:latin typeface="Courier"/>
                <a:cs typeface="Courier"/>
              </a:rPr>
              <a:t>dDpP</a:t>
            </a:r>
            <a:r>
              <a:rPr lang="en-US" sz="1200" dirty="0">
                <a:latin typeface="Courier"/>
                <a:cs typeface="Courier"/>
              </a:rPr>
              <a:t>/\:\}\{@\|\\]  # mouth</a:t>
            </a:r>
          </a:p>
          <a:p>
            <a:r>
              <a:rPr lang="en-US" sz="1200" dirty="0">
                <a:latin typeface="Courier"/>
                <a:cs typeface="Courier"/>
              </a:rPr>
              <a:t>[\-o\*\']? </a:t>
            </a:r>
            <a:r>
              <a:rPr lang="en-US" sz="1200" dirty="0" smtClean="0">
                <a:latin typeface="Courier"/>
                <a:cs typeface="Courier"/>
              </a:rPr>
              <a:t>                 # </a:t>
            </a:r>
            <a:r>
              <a:rPr lang="en-US" sz="1200" dirty="0">
                <a:latin typeface="Courier"/>
                <a:cs typeface="Courier"/>
              </a:rPr>
              <a:t>optional nose</a:t>
            </a:r>
          </a:p>
          <a:p>
            <a:r>
              <a:rPr lang="en-US" sz="1200" dirty="0">
                <a:latin typeface="Courier"/>
                <a:cs typeface="Courier"/>
              </a:rPr>
              <a:t>[:;=8</a:t>
            </a:r>
            <a:r>
              <a:rPr lang="en-US" sz="1200" dirty="0" smtClean="0">
                <a:latin typeface="Courier"/>
                <a:cs typeface="Courier"/>
              </a:rPr>
              <a:t>]                      # </a:t>
            </a:r>
            <a:r>
              <a:rPr lang="en-US" sz="1200" dirty="0">
                <a:latin typeface="Courier"/>
                <a:cs typeface="Courier"/>
              </a:rPr>
              <a:t>eyes</a:t>
            </a:r>
          </a:p>
          <a:p>
            <a:r>
              <a:rPr lang="en-US" sz="1200" dirty="0">
                <a:latin typeface="Courier"/>
                <a:cs typeface="Courier"/>
              </a:rPr>
              <a:t>[&lt;&gt;]? </a:t>
            </a:r>
            <a:r>
              <a:rPr lang="en-US" sz="1200" dirty="0" smtClean="0">
                <a:latin typeface="Courier"/>
                <a:cs typeface="Courier"/>
              </a:rPr>
              <a:t>                      # </a:t>
            </a:r>
            <a:r>
              <a:rPr lang="en-US" sz="1200" dirty="0">
                <a:latin typeface="Courier"/>
                <a:cs typeface="Courier"/>
              </a:rPr>
              <a:t>optional hat/brow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943600" y="2266950"/>
            <a:ext cx="169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+mn-lt"/>
              </a:rPr>
              <a:t>Potts emoticons</a:t>
            </a:r>
            <a:endParaRPr lang="en-US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35288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Extracting Features for Sentiment Classification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52550"/>
            <a:ext cx="8534400" cy="3733800"/>
          </a:xfrm>
        </p:spPr>
        <p:txBody>
          <a:bodyPr/>
          <a:lstStyle/>
          <a:p>
            <a:r>
              <a:rPr lang="en-US" dirty="0" smtClean="0"/>
              <a:t>How to handle negation</a:t>
            </a:r>
          </a:p>
          <a:p>
            <a:pPr lvl="1"/>
            <a:r>
              <a:rPr lang="en-US" dirty="0" smtClean="0">
                <a:latin typeface="Courier"/>
                <a:cs typeface="Courier"/>
              </a:rPr>
              <a:t>I </a:t>
            </a:r>
            <a:r>
              <a:rPr lang="en-US" b="1" dirty="0" smtClean="0">
                <a:latin typeface="Courier"/>
                <a:cs typeface="Courier"/>
              </a:rPr>
              <a:t>didn’t</a:t>
            </a:r>
            <a:r>
              <a:rPr lang="en-US" dirty="0" smtClean="0">
                <a:latin typeface="Courier"/>
                <a:cs typeface="Courier"/>
              </a:rPr>
              <a:t> like this movie</a:t>
            </a:r>
          </a:p>
          <a:p>
            <a:pPr marL="457200" lvl="1" indent="0">
              <a:buNone/>
            </a:pPr>
            <a:r>
              <a:rPr lang="en-US" dirty="0" smtClean="0"/>
              <a:t>   </a:t>
            </a:r>
            <a:r>
              <a:rPr lang="en-US" dirty="0" err="1" smtClean="0"/>
              <a:t>vs</a:t>
            </a:r>
            <a:endParaRPr lang="en-US" dirty="0" smtClean="0"/>
          </a:p>
          <a:p>
            <a:pPr lvl="1"/>
            <a:r>
              <a:rPr lang="en-US" dirty="0" smtClean="0">
                <a:latin typeface="Courier"/>
                <a:cs typeface="Courier"/>
              </a:rPr>
              <a:t>I really like this movie</a:t>
            </a:r>
          </a:p>
          <a:p>
            <a:r>
              <a:rPr lang="en-US" dirty="0" smtClean="0"/>
              <a:t>Which words to use?</a:t>
            </a:r>
          </a:p>
          <a:p>
            <a:pPr lvl="1"/>
            <a:r>
              <a:rPr lang="en-US" dirty="0" smtClean="0"/>
              <a:t>Only adjectives</a:t>
            </a:r>
          </a:p>
          <a:p>
            <a:pPr lvl="1"/>
            <a:r>
              <a:rPr lang="en-US" dirty="0"/>
              <a:t>All </a:t>
            </a:r>
            <a:r>
              <a:rPr lang="en-US" dirty="0" smtClean="0"/>
              <a:t>words</a:t>
            </a:r>
          </a:p>
          <a:p>
            <a:pPr lvl="2"/>
            <a:r>
              <a:rPr lang="en-US" dirty="0" smtClean="0"/>
              <a:t>All words turns out to work better, at least on this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35DC5-7E65-8247-99AB-4E984F8A921E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357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133350"/>
            <a:ext cx="7467600" cy="742950"/>
          </a:xfrm>
        </p:spPr>
        <p:txBody>
          <a:bodyPr/>
          <a:lstStyle/>
          <a:p>
            <a:r>
              <a:rPr lang="en-US" dirty="0" smtClean="0"/>
              <a:t>Negation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2038350"/>
            <a:ext cx="8839200" cy="2895600"/>
          </a:xfrm>
        </p:spPr>
        <p:txBody>
          <a:bodyPr/>
          <a:lstStyle/>
          <a:p>
            <a:pPr marL="0" indent="0">
              <a:buNone/>
            </a:pPr>
            <a:r>
              <a:rPr lang="en-US" sz="2300" dirty="0" smtClean="0"/>
              <a:t>Add NOT_ to every word between negation and following punctuation:</a:t>
            </a:r>
          </a:p>
          <a:p>
            <a:endParaRPr lang="en-US" sz="1600" dirty="0" smtClean="0"/>
          </a:p>
          <a:p>
            <a:pPr>
              <a:buNone/>
            </a:pPr>
            <a:r>
              <a:rPr lang="en-US" sz="2700" dirty="0" smtClean="0">
                <a:solidFill>
                  <a:srgbClr val="660066"/>
                </a:solidFill>
                <a:latin typeface="Courier"/>
                <a:cs typeface="Courier"/>
              </a:rPr>
              <a:t>didn’t like this movie , but I</a:t>
            </a:r>
          </a:p>
          <a:p>
            <a:endParaRPr lang="en-US" sz="2700" dirty="0" smtClean="0">
              <a:solidFill>
                <a:srgbClr val="660066"/>
              </a:solidFill>
            </a:endParaRPr>
          </a:p>
          <a:p>
            <a:pPr>
              <a:buNone/>
            </a:pPr>
            <a:r>
              <a:rPr lang="en-US" sz="2700" dirty="0" smtClean="0">
                <a:solidFill>
                  <a:srgbClr val="660066"/>
                </a:solidFill>
                <a:latin typeface="Courier"/>
                <a:cs typeface="Courier"/>
              </a:rPr>
              <a:t>didn’t </a:t>
            </a:r>
            <a:r>
              <a:rPr lang="en-US" sz="2700" dirty="0" err="1" smtClean="0">
                <a:solidFill>
                  <a:srgbClr val="660066"/>
                </a:solidFill>
                <a:latin typeface="Courier"/>
                <a:cs typeface="Courier"/>
              </a:rPr>
              <a:t>NOT_like</a:t>
            </a:r>
            <a:r>
              <a:rPr lang="en-US" sz="2700" dirty="0" smtClean="0">
                <a:solidFill>
                  <a:srgbClr val="660066"/>
                </a:solidFill>
                <a:latin typeface="Courier"/>
                <a:cs typeface="Courier"/>
              </a:rPr>
              <a:t> </a:t>
            </a:r>
            <a:r>
              <a:rPr lang="en-US" sz="2700" dirty="0" err="1" smtClean="0">
                <a:solidFill>
                  <a:srgbClr val="660066"/>
                </a:solidFill>
                <a:latin typeface="Courier"/>
                <a:cs typeface="Courier"/>
              </a:rPr>
              <a:t>NOT_this</a:t>
            </a:r>
            <a:r>
              <a:rPr lang="en-US" sz="2700" dirty="0" smtClean="0">
                <a:solidFill>
                  <a:srgbClr val="660066"/>
                </a:solidFill>
                <a:latin typeface="Courier"/>
                <a:cs typeface="Courier"/>
              </a:rPr>
              <a:t> </a:t>
            </a:r>
            <a:r>
              <a:rPr lang="en-US" sz="2700" dirty="0" err="1" smtClean="0">
                <a:solidFill>
                  <a:srgbClr val="660066"/>
                </a:solidFill>
                <a:latin typeface="Courier"/>
                <a:cs typeface="Courier"/>
              </a:rPr>
              <a:t>NOT_movie</a:t>
            </a:r>
            <a:r>
              <a:rPr lang="en-US" sz="2700" dirty="0" smtClean="0">
                <a:solidFill>
                  <a:srgbClr val="660066"/>
                </a:solidFill>
                <a:latin typeface="Courier"/>
                <a:cs typeface="Courier"/>
              </a:rPr>
              <a:t> but I</a:t>
            </a:r>
            <a:endParaRPr lang="en-US" sz="2700" dirty="0">
              <a:solidFill>
                <a:srgbClr val="660066"/>
              </a:solidFill>
              <a:latin typeface="Courier"/>
              <a:cs typeface="Courier"/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3124200" y="3333750"/>
            <a:ext cx="914400" cy="400050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600200" y="971550"/>
            <a:ext cx="746206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28817A"/>
                </a:solidFill>
                <a:latin typeface="+mn-lt"/>
              </a:rPr>
              <a:t>Das</a:t>
            </a:r>
            <a:r>
              <a:rPr lang="en-US" sz="1400" dirty="0">
                <a:solidFill>
                  <a:srgbClr val="28817A"/>
                </a:solidFill>
                <a:latin typeface="+mn-lt"/>
              </a:rPr>
              <a:t>, </a:t>
            </a:r>
            <a:r>
              <a:rPr lang="en-US" sz="1400" dirty="0" err="1">
                <a:solidFill>
                  <a:srgbClr val="28817A"/>
                </a:solidFill>
                <a:latin typeface="+mn-lt"/>
              </a:rPr>
              <a:t>Sanjiv</a:t>
            </a:r>
            <a:r>
              <a:rPr lang="en-US" sz="1400" dirty="0">
                <a:solidFill>
                  <a:srgbClr val="28817A"/>
                </a:solidFill>
                <a:latin typeface="+mn-lt"/>
              </a:rPr>
              <a:t> and Mike Chen. 2001. Yahoo! for Amazon: Extracting market sentiment from stock message boards. In Proceedings of the Asia Pacific Finance Association Annual Conference (APFA</a:t>
            </a:r>
            <a:r>
              <a:rPr lang="en-US" sz="1400" dirty="0" smtClean="0">
                <a:solidFill>
                  <a:srgbClr val="28817A"/>
                </a:solidFill>
                <a:latin typeface="+mn-lt"/>
              </a:rPr>
              <a:t>).</a:t>
            </a:r>
          </a:p>
          <a:p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Bo Pang, Lillian Lee, and </a:t>
            </a:r>
            <a:r>
              <a:rPr lang="en-US" sz="1200" dirty="0" err="1">
                <a:solidFill>
                  <a:schemeClr val="accent5">
                    <a:lumMod val="75000"/>
                  </a:schemeClr>
                </a:solidFill>
              </a:rPr>
              <a:t>Shivakumar</a:t>
            </a:r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accent5">
                    <a:lumMod val="75000"/>
                  </a:schemeClr>
                </a:solidFill>
              </a:rPr>
              <a:t>Vaithyanathan</a:t>
            </a:r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.  2002.  Thumbs up? Sentiment Classification using Machine Learning Techniques. EMNLP-2002, 79—86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  <a:endParaRPr lang="en-US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268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Reminder: Na</a:t>
            </a:r>
            <a:r>
              <a:rPr lang="fr-FR" dirty="0" err="1" smtClean="0"/>
              <a:t>ï</a:t>
            </a:r>
            <a:r>
              <a:rPr lang="en-US" dirty="0" err="1" smtClean="0"/>
              <a:t>ve</a:t>
            </a:r>
            <a:r>
              <a:rPr lang="en-US" dirty="0" smtClean="0"/>
              <a:t> Bayes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35DC5-7E65-8247-99AB-4E984F8A921E}" type="slidenum">
              <a:rPr lang="en-US" smtClean="0"/>
              <a:pPr/>
              <a:t>24</a:t>
            </a:fld>
            <a:endParaRPr lang="en-US"/>
          </a:p>
        </p:txBody>
      </p:sp>
      <p:graphicFrame>
        <p:nvGraphicFramePr>
          <p:cNvPr id="5" name="Object 2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1147700"/>
              </p:ext>
            </p:extLst>
          </p:nvPr>
        </p:nvGraphicFramePr>
        <p:xfrm>
          <a:off x="1443038" y="3028950"/>
          <a:ext cx="4892675" cy="1427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" name="Equation" r:id="rId3" imgW="1524000" imgH="444500" progId="Equation.3">
                  <p:embed/>
                </p:oleObj>
              </mc:Choice>
              <mc:Fallback>
                <p:oleObj name="Equation" r:id="rId3" imgW="15240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3038" y="3028950"/>
                        <a:ext cx="4892675" cy="142716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1278355"/>
              </p:ext>
            </p:extLst>
          </p:nvPr>
        </p:nvGraphicFramePr>
        <p:xfrm>
          <a:off x="990600" y="1504950"/>
          <a:ext cx="6400800" cy="11545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9" name="Equation" r:id="rId5" imgW="2171700" imgH="393700" progId="Equation.3">
                  <p:embed/>
                </p:oleObj>
              </mc:Choice>
              <mc:Fallback>
                <p:oleObj name="Equation" r:id="rId5" imgW="21717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504950"/>
                        <a:ext cx="6400800" cy="11545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56443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-95250"/>
            <a:ext cx="7772400" cy="742950"/>
          </a:xfrm>
        </p:spPr>
        <p:txBody>
          <a:bodyPr/>
          <a:lstStyle/>
          <a:p>
            <a:r>
              <a:rPr lang="en-US" sz="2600" dirty="0" err="1"/>
              <a:t>Binarized</a:t>
            </a:r>
            <a:r>
              <a:rPr lang="en-US" sz="2600" dirty="0"/>
              <a:t> (Boolean feature)  Multinomial Na</a:t>
            </a:r>
            <a:r>
              <a:rPr lang="fr-FR" sz="2600" dirty="0" err="1"/>
              <a:t>ï</a:t>
            </a:r>
            <a:r>
              <a:rPr lang="en-US" sz="2600" dirty="0" err="1"/>
              <a:t>ve</a:t>
            </a:r>
            <a:r>
              <a:rPr lang="en-US" sz="2600" dirty="0"/>
              <a:t> Bayes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Intuition:</a:t>
            </a:r>
          </a:p>
          <a:p>
            <a:pPr lvl="1"/>
            <a:r>
              <a:rPr lang="en-US" dirty="0" smtClean="0"/>
              <a:t>For sentiment (and probably for other text classification domains)</a:t>
            </a:r>
          </a:p>
          <a:p>
            <a:pPr lvl="1"/>
            <a:r>
              <a:rPr lang="en-US" dirty="0" smtClean="0"/>
              <a:t>Word occurrence may matter more than word frequency</a:t>
            </a:r>
          </a:p>
          <a:p>
            <a:pPr lvl="2"/>
            <a:r>
              <a:rPr lang="en-US" dirty="0" smtClean="0"/>
              <a:t>The occurrence of the word </a:t>
            </a:r>
            <a:r>
              <a:rPr lang="en-US" i="1" dirty="0" smtClean="0"/>
              <a:t>fantastic</a:t>
            </a:r>
            <a:r>
              <a:rPr lang="en-US" dirty="0" smtClean="0"/>
              <a:t> tells us a lot</a:t>
            </a:r>
          </a:p>
          <a:p>
            <a:pPr lvl="2"/>
            <a:r>
              <a:rPr lang="en-US" dirty="0" smtClean="0"/>
              <a:t>The fact that it occurs 5 times may not tell us much more.</a:t>
            </a:r>
          </a:p>
          <a:p>
            <a:pPr lvl="1"/>
            <a:r>
              <a:rPr lang="en-US" dirty="0" smtClean="0"/>
              <a:t>Boolean Multinomial Na</a:t>
            </a:r>
            <a:r>
              <a:rPr lang="fr-FR" dirty="0" err="1" smtClean="0"/>
              <a:t>ï</a:t>
            </a:r>
            <a:r>
              <a:rPr lang="en-US" dirty="0" err="1" smtClean="0"/>
              <a:t>ve</a:t>
            </a:r>
            <a:r>
              <a:rPr lang="en-US" dirty="0" smtClean="0"/>
              <a:t> Bayes</a:t>
            </a:r>
          </a:p>
          <a:p>
            <a:pPr lvl="2"/>
            <a:r>
              <a:rPr lang="en-US" dirty="0" smtClean="0"/>
              <a:t>Clips all the word counts in each document at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35DC5-7E65-8247-99AB-4E984F8A921E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1199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9" name="Rectangle 3"/>
          <p:cNvSpPr>
            <a:spLocks noGrp="1" noChangeArrowheads="1"/>
          </p:cNvSpPr>
          <p:nvPr>
            <p:ph type="title"/>
          </p:nvPr>
        </p:nvSpPr>
        <p:spPr>
          <a:xfrm>
            <a:off x="1219200" y="114300"/>
            <a:ext cx="7772400" cy="857250"/>
          </a:xfrm>
        </p:spPr>
        <p:txBody>
          <a:bodyPr/>
          <a:lstStyle/>
          <a:p>
            <a:r>
              <a:rPr lang="en-US" smtClean="0"/>
              <a:t>Boolean Multinomial </a:t>
            </a:r>
            <a:r>
              <a:rPr lang="en-US" dirty="0" smtClean="0"/>
              <a:t>Naïve Bayes: Learning</a:t>
            </a:r>
          </a:p>
        </p:txBody>
      </p:sp>
      <p:sp>
        <p:nvSpPr>
          <p:cNvPr id="52230" name="Rectangle 4"/>
          <p:cNvSpPr>
            <a:spLocks noGrp="1" noChangeArrowheads="1"/>
          </p:cNvSpPr>
          <p:nvPr>
            <p:ph sz="quarter" idx="1"/>
          </p:nvPr>
        </p:nvSpPr>
        <p:spPr>
          <a:xfrm>
            <a:off x="152400" y="1827743"/>
            <a:ext cx="4572000" cy="264900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200" dirty="0" smtClean="0">
                <a:latin typeface="Calibri"/>
                <a:cs typeface="Calibri"/>
              </a:rPr>
              <a:t>Calculate </a:t>
            </a:r>
            <a:r>
              <a:rPr lang="en-US" sz="2200" i="1" dirty="0" smtClean="0">
                <a:latin typeface="Calibri"/>
                <a:cs typeface="Calibri"/>
              </a:rPr>
              <a:t>P</a:t>
            </a:r>
            <a:r>
              <a:rPr lang="en-US" sz="2200" dirty="0" smtClean="0">
                <a:latin typeface="Calibri"/>
                <a:cs typeface="Calibri"/>
              </a:rPr>
              <a:t>(</a:t>
            </a:r>
            <a:r>
              <a:rPr lang="en-US" sz="2200" i="1" dirty="0" err="1" smtClean="0">
                <a:latin typeface="Calibri"/>
                <a:cs typeface="Calibri"/>
              </a:rPr>
              <a:t>c</a:t>
            </a:r>
            <a:r>
              <a:rPr lang="en-US" sz="2200" i="1" baseline="-25000" dirty="0" err="1" smtClean="0">
                <a:latin typeface="Calibri"/>
                <a:cs typeface="Calibri"/>
              </a:rPr>
              <a:t>j</a:t>
            </a:r>
            <a:r>
              <a:rPr lang="en-US" sz="2200" dirty="0" smtClean="0">
                <a:latin typeface="Calibri"/>
                <a:cs typeface="Calibri"/>
              </a:rPr>
              <a:t>)</a:t>
            </a:r>
            <a:r>
              <a:rPr lang="en-US" sz="2200" i="1" dirty="0" smtClean="0">
                <a:latin typeface="Calibri"/>
                <a:cs typeface="Calibri"/>
              </a:rPr>
              <a:t> </a:t>
            </a:r>
            <a:r>
              <a:rPr lang="en-US" sz="2200" dirty="0" smtClean="0">
                <a:latin typeface="Calibri"/>
                <a:cs typeface="Calibri"/>
              </a:rPr>
              <a:t>terms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latin typeface="Calibri"/>
                <a:cs typeface="Calibri"/>
              </a:rPr>
              <a:t>For each </a:t>
            </a:r>
            <a:r>
              <a:rPr lang="en-US" sz="2000" i="1" dirty="0" err="1" smtClean="0">
                <a:latin typeface="Calibri"/>
                <a:cs typeface="Calibri"/>
              </a:rPr>
              <a:t>c</a:t>
            </a:r>
            <a:r>
              <a:rPr lang="en-US" sz="2000" i="1" baseline="-25000" dirty="0" err="1" smtClean="0">
                <a:latin typeface="Calibri"/>
                <a:cs typeface="Calibri"/>
              </a:rPr>
              <a:t>j</a:t>
            </a:r>
            <a:r>
              <a:rPr lang="en-US" sz="2000" i="1" baseline="-25000" dirty="0" smtClean="0">
                <a:latin typeface="Calibri"/>
                <a:cs typeface="Calibri"/>
              </a:rPr>
              <a:t> </a:t>
            </a:r>
            <a:r>
              <a:rPr lang="en-US" sz="2000" dirty="0" smtClean="0">
                <a:latin typeface="Calibri"/>
                <a:cs typeface="Calibri"/>
              </a:rPr>
              <a:t>in </a:t>
            </a:r>
            <a:r>
              <a:rPr lang="en-US" sz="2000" i="1" dirty="0" smtClean="0">
                <a:latin typeface="Calibri"/>
                <a:cs typeface="Calibri"/>
              </a:rPr>
              <a:t>C</a:t>
            </a:r>
            <a:r>
              <a:rPr lang="en-US" sz="2000" dirty="0" smtClean="0">
                <a:latin typeface="Calibri"/>
                <a:cs typeface="Calibri"/>
              </a:rPr>
              <a:t> do</a:t>
            </a:r>
          </a:p>
          <a:p>
            <a:pPr marL="800100" lvl="2" indent="0">
              <a:lnSpc>
                <a:spcPct val="90000"/>
              </a:lnSpc>
              <a:buNone/>
            </a:pPr>
            <a:r>
              <a:rPr lang="en-US" i="1" dirty="0" smtClean="0">
                <a:latin typeface="Calibri"/>
                <a:cs typeface="Calibri"/>
              </a:rPr>
              <a:t> </a:t>
            </a:r>
            <a:r>
              <a:rPr lang="en-US" i="1" dirty="0" err="1" smtClean="0">
                <a:latin typeface="Calibri"/>
                <a:cs typeface="Calibri"/>
              </a:rPr>
              <a:t>docs</a:t>
            </a:r>
            <a:r>
              <a:rPr lang="en-US" i="1" baseline="-25000" dirty="0" err="1" smtClean="0">
                <a:latin typeface="Calibri"/>
                <a:cs typeface="Calibri"/>
              </a:rPr>
              <a:t>j</a:t>
            </a:r>
            <a:r>
              <a:rPr lang="en-US" i="1" dirty="0" smtClean="0">
                <a:latin typeface="Calibri"/>
                <a:cs typeface="Calibri"/>
              </a:rPr>
              <a:t> </a:t>
            </a:r>
            <a:r>
              <a:rPr lang="en-US" dirty="0" smtClean="0">
                <a:latin typeface="Calibri"/>
                <a:cs typeface="Calibri"/>
                <a:sym typeface="Symbol" charset="2"/>
              </a:rPr>
              <a:t></a:t>
            </a:r>
            <a:r>
              <a:rPr lang="en-US" i="1" dirty="0" smtClean="0">
                <a:latin typeface="Calibri"/>
                <a:cs typeface="Calibri"/>
                <a:sym typeface="Symbol" charset="2"/>
              </a:rPr>
              <a:t> </a:t>
            </a:r>
            <a:r>
              <a:rPr lang="en-US" dirty="0" smtClean="0">
                <a:latin typeface="Calibri"/>
                <a:cs typeface="Calibri"/>
                <a:sym typeface="Symbol" charset="2"/>
              </a:rPr>
              <a:t>all docs with  class =</a:t>
            </a:r>
            <a:r>
              <a:rPr lang="en-US" i="1" dirty="0" err="1" smtClean="0">
                <a:latin typeface="Calibri"/>
                <a:cs typeface="Calibri"/>
              </a:rPr>
              <a:t>c</a:t>
            </a:r>
            <a:r>
              <a:rPr lang="en-US" i="1" baseline="-25000" dirty="0" err="1" smtClean="0">
                <a:latin typeface="Calibri"/>
                <a:cs typeface="Calibri"/>
              </a:rPr>
              <a:t>j</a:t>
            </a:r>
            <a:endParaRPr lang="en-US" i="1" baseline="-25000" dirty="0" smtClean="0">
              <a:latin typeface="Calibri"/>
              <a:cs typeface="Calibri"/>
            </a:endParaRPr>
          </a:p>
          <a:p>
            <a:pPr>
              <a:spcBef>
                <a:spcPts val="0"/>
              </a:spcBef>
            </a:pPr>
            <a:endParaRPr lang="en-US" sz="2200" dirty="0" smtClean="0">
              <a:latin typeface="Calibri"/>
              <a:cs typeface="Calibri"/>
            </a:endParaRPr>
          </a:p>
        </p:txBody>
      </p:sp>
      <p:graphicFrame>
        <p:nvGraphicFramePr>
          <p:cNvPr id="5222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8762559"/>
              </p:ext>
            </p:extLst>
          </p:nvPr>
        </p:nvGraphicFramePr>
        <p:xfrm>
          <a:off x="1066800" y="2952750"/>
          <a:ext cx="3200400" cy="7421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5" name="Equation" r:id="rId3" imgW="1752600" imgH="406400" progId="Equation.3">
                  <p:embed/>
                </p:oleObj>
              </mc:Choice>
              <mc:Fallback>
                <p:oleObj name="Equation" r:id="rId3" imgW="1752600" imgH="40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2952750"/>
                        <a:ext cx="3200400" cy="74212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"/>
          <p:cNvGrpSpPr/>
          <p:nvPr/>
        </p:nvGrpSpPr>
        <p:grpSpPr>
          <a:xfrm>
            <a:off x="4038600" y="2190750"/>
            <a:ext cx="5791200" cy="1776535"/>
            <a:chOff x="4038600" y="2495550"/>
            <a:chExt cx="5791200" cy="1776535"/>
          </a:xfrm>
        </p:grpSpPr>
        <p:graphicFrame>
          <p:nvGraphicFramePr>
            <p:cNvPr id="52226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66763470"/>
                </p:ext>
              </p:extLst>
            </p:nvPr>
          </p:nvGraphicFramePr>
          <p:xfrm>
            <a:off x="5233147" y="3486150"/>
            <a:ext cx="3606053" cy="7859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376" name="Equation" r:id="rId5" imgW="1981200" imgH="431800" progId="Equation.3">
                    <p:embed/>
                  </p:oleObj>
                </mc:Choice>
                <mc:Fallback>
                  <p:oleObj name="Equation" r:id="rId5" imgW="1981200" imgH="431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33147" y="3486150"/>
                          <a:ext cx="3606053" cy="785935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Rectangle 4"/>
            <p:cNvSpPr txBox="1">
              <a:spLocks noChangeArrowheads="1"/>
            </p:cNvSpPr>
            <p:nvPr/>
          </p:nvSpPr>
          <p:spPr bwMode="auto">
            <a:xfrm>
              <a:off x="4038600" y="2495550"/>
              <a:ext cx="5791200" cy="152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:ma14="http://schemas.microsoft.com/office/mac/drawingml/2011/main" val="1"/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CC0000"/>
                </a:buClr>
                <a:buFont typeface="Times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ＭＳ Ｐゴシック" pitchFamily="-65" charset="-128"/>
                  <a:cs typeface="ＭＳ Ｐゴシック" pitchFamily="-65" charset="-128"/>
                </a:defRPr>
              </a:lvl1pPr>
              <a:lvl2pPr marL="685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Times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2pPr>
              <a:lvl3pPr marL="10287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CC0000"/>
                </a:buClr>
                <a:buFont typeface="Times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3pPr>
              <a:lvl4pPr marL="1371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Font typeface="Times" charset="0"/>
                <a:buChar char="•"/>
                <a:defRPr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4pPr>
              <a:lvl5pPr marL="17145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CC0000"/>
                </a:buClr>
                <a:buFont typeface="Times" charset="0"/>
                <a:buChar char="•"/>
                <a:defRPr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5pPr>
              <a:lvl6pPr marL="21717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CC0000"/>
                </a:buClr>
                <a:buFont typeface="Times" pitchFamily="-65" charset="0"/>
                <a:buChar char="•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6pPr>
              <a:lvl7pPr marL="26289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CC0000"/>
                </a:buClr>
                <a:buFont typeface="Times" pitchFamily="-65" charset="0"/>
                <a:buChar char="•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7pPr>
              <a:lvl8pPr marL="30861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CC0000"/>
                </a:buClr>
                <a:buFont typeface="Times" pitchFamily="-65" charset="0"/>
                <a:buChar char="•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8pPr>
              <a:lvl9pPr marL="35433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CC0000"/>
                </a:buClr>
                <a:buFont typeface="Times" pitchFamily="-65" charset="0"/>
                <a:buChar char="•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9pPr>
            </a:lstStyle>
            <a:p>
              <a:pPr lvl="1">
                <a:spcBef>
                  <a:spcPts val="0"/>
                </a:spcBef>
              </a:pPr>
              <a:r>
                <a:rPr lang="en-US" i="1" dirty="0" err="1" smtClean="0">
                  <a:latin typeface="Calibri"/>
                  <a:ea typeface="ＭＳ Ｐゴシック" charset="-128"/>
                  <a:cs typeface="Calibri"/>
                </a:rPr>
                <a:t>Text</a:t>
              </a:r>
              <a:r>
                <a:rPr lang="en-US" i="1" baseline="-25000" dirty="0" err="1" smtClean="0">
                  <a:latin typeface="Calibri"/>
                  <a:ea typeface="ＭＳ Ｐゴシック" charset="-128"/>
                  <a:cs typeface="Calibri"/>
                </a:rPr>
                <a:t>j</a:t>
              </a:r>
              <a:r>
                <a:rPr lang="en-US" i="1" dirty="0" smtClean="0">
                  <a:latin typeface="Calibri"/>
                  <a:ea typeface="ＭＳ Ｐゴシック" charset="-128"/>
                  <a:cs typeface="Calibri"/>
                </a:rPr>
                <a:t> </a:t>
              </a:r>
              <a:r>
                <a:rPr lang="en-US" dirty="0" smtClean="0">
                  <a:latin typeface="Calibri"/>
                  <a:ea typeface="ＭＳ Ｐゴシック" charset="-128"/>
                  <a:cs typeface="Calibri"/>
                  <a:sym typeface="Symbol" charset="2"/>
                </a:rPr>
                <a:t> single doc containing all </a:t>
              </a:r>
              <a:r>
                <a:rPr lang="en-US" i="1" dirty="0" err="1" smtClean="0">
                  <a:latin typeface="Calibri"/>
                  <a:ea typeface="ＭＳ Ｐゴシック" charset="-128"/>
                  <a:cs typeface="Calibri"/>
                </a:rPr>
                <a:t>docs</a:t>
              </a:r>
              <a:r>
                <a:rPr lang="en-US" i="1" baseline="-25000" dirty="0" err="1" smtClean="0">
                  <a:latin typeface="Calibri"/>
                  <a:ea typeface="ＭＳ Ｐゴシック" charset="-128"/>
                  <a:cs typeface="Calibri"/>
                </a:rPr>
                <a:t>j</a:t>
              </a:r>
              <a:endParaRPr lang="en-US" i="1" baseline="-25000" dirty="0" smtClean="0">
                <a:latin typeface="Calibri"/>
                <a:ea typeface="ＭＳ Ｐゴシック" charset="-128"/>
                <a:cs typeface="Calibri"/>
              </a:endParaRPr>
            </a:p>
            <a:p>
              <a:pPr lvl="1">
                <a:spcBef>
                  <a:spcPts val="0"/>
                </a:spcBef>
              </a:pPr>
              <a:r>
                <a:rPr lang="en-US" dirty="0" smtClean="0">
                  <a:latin typeface="Calibri"/>
                  <a:ea typeface="ＭＳ Ｐゴシック" charset="-128"/>
                  <a:cs typeface="Calibri"/>
                </a:rPr>
                <a:t>For</a:t>
              </a:r>
              <a:r>
                <a:rPr lang="en-US" i="1" baseline="-25000" dirty="0" smtClean="0">
                  <a:latin typeface="Calibri"/>
                  <a:ea typeface="ＭＳ Ｐゴシック" charset="-128"/>
                  <a:cs typeface="Calibri"/>
                </a:rPr>
                <a:t> </a:t>
              </a:r>
              <a:r>
                <a:rPr lang="en-US" dirty="0" smtClean="0">
                  <a:latin typeface="Calibri"/>
                  <a:ea typeface="ＭＳ Ｐゴシック" charset="-128"/>
                  <a:cs typeface="Calibri"/>
                </a:rPr>
                <a:t>each word </a:t>
              </a:r>
              <a:r>
                <a:rPr lang="en-US" i="1" dirty="0" err="1" smtClean="0">
                  <a:latin typeface="Calibri"/>
                  <a:ea typeface="ＭＳ Ｐゴシック" charset="-128"/>
                  <a:cs typeface="Calibri"/>
                </a:rPr>
                <a:t>w</a:t>
              </a:r>
              <a:r>
                <a:rPr lang="en-US" i="1" baseline="-25000" dirty="0" err="1" smtClean="0">
                  <a:latin typeface="Calibri"/>
                  <a:ea typeface="ＭＳ Ｐゴシック" charset="-128"/>
                  <a:cs typeface="Calibri"/>
                </a:rPr>
                <a:t>k</a:t>
              </a:r>
              <a:r>
                <a:rPr lang="en-US" i="1" dirty="0" smtClean="0">
                  <a:latin typeface="Calibri"/>
                  <a:ea typeface="ＭＳ Ｐゴシック" charset="-128"/>
                  <a:cs typeface="Calibri"/>
                </a:rPr>
                <a:t> </a:t>
              </a:r>
              <a:r>
                <a:rPr lang="en-US" dirty="0" smtClean="0">
                  <a:latin typeface="Calibri"/>
                  <a:ea typeface="ＭＳ Ｐゴシック" charset="-128"/>
                  <a:cs typeface="Calibri"/>
                </a:rPr>
                <a:t>in </a:t>
              </a:r>
              <a:r>
                <a:rPr lang="en-US" i="1" dirty="0" smtClean="0">
                  <a:latin typeface="Calibri"/>
                  <a:ea typeface="ＭＳ Ｐゴシック" charset="-128"/>
                  <a:cs typeface="Calibri"/>
                </a:rPr>
                <a:t>Vocabulary</a:t>
              </a:r>
            </a:p>
            <a:p>
              <a:pPr marL="800100" lvl="2" indent="0">
                <a:spcBef>
                  <a:spcPts val="0"/>
                </a:spcBef>
                <a:buNone/>
              </a:pPr>
              <a:r>
                <a:rPr lang="en-US" i="1" dirty="0" smtClean="0">
                  <a:latin typeface="Calibri"/>
                  <a:ea typeface="ＭＳ Ｐゴシック" charset="-128"/>
                  <a:cs typeface="Calibri"/>
                </a:rPr>
                <a:t>    </a:t>
              </a:r>
              <a:r>
                <a:rPr lang="en-US" i="1" dirty="0" err="1" smtClean="0">
                  <a:latin typeface="Calibri"/>
                  <a:ea typeface="ＭＳ Ｐゴシック" charset="-128"/>
                  <a:cs typeface="Calibri"/>
                </a:rPr>
                <a:t>n</a:t>
              </a:r>
              <a:r>
                <a:rPr lang="en-US" i="1" baseline="-25000" dirty="0" err="1" smtClean="0">
                  <a:latin typeface="Calibri"/>
                  <a:ea typeface="ＭＳ Ｐゴシック" charset="-128"/>
                  <a:cs typeface="Calibri"/>
                </a:rPr>
                <a:t>k</a:t>
              </a:r>
              <a:r>
                <a:rPr lang="en-US" i="1" dirty="0" smtClean="0">
                  <a:latin typeface="Calibri"/>
                  <a:ea typeface="ＭＳ Ｐゴシック" charset="-128"/>
                  <a:cs typeface="Calibri"/>
                </a:rPr>
                <a:t> </a:t>
              </a:r>
              <a:r>
                <a:rPr lang="en-US" dirty="0" smtClean="0">
                  <a:latin typeface="Calibri"/>
                  <a:ea typeface="ＭＳ Ｐゴシック" charset="-128"/>
                  <a:cs typeface="Calibri"/>
                  <a:sym typeface="Symbol" charset="2"/>
                </a:rPr>
                <a:t> # of occurrences of </a:t>
              </a:r>
              <a:r>
                <a:rPr lang="en-US" i="1" dirty="0" err="1" smtClean="0">
                  <a:latin typeface="Calibri"/>
                  <a:ea typeface="ＭＳ Ｐゴシック" charset="-128"/>
                  <a:cs typeface="Calibri"/>
                  <a:sym typeface="Symbol" charset="2"/>
                </a:rPr>
                <a:t>w</a:t>
              </a:r>
              <a:r>
                <a:rPr lang="en-US" i="1" baseline="-25000" dirty="0" err="1" smtClean="0">
                  <a:latin typeface="Calibri"/>
                  <a:ea typeface="ＭＳ Ｐゴシック" charset="-128"/>
                  <a:cs typeface="Calibri"/>
                </a:rPr>
                <a:t>k</a:t>
              </a:r>
              <a:r>
                <a:rPr lang="en-US" i="1" dirty="0" smtClean="0">
                  <a:latin typeface="Calibri"/>
                  <a:ea typeface="ＭＳ Ｐゴシック" charset="-128"/>
                  <a:cs typeface="Calibri"/>
                </a:rPr>
                <a:t> </a:t>
              </a:r>
              <a:r>
                <a:rPr lang="en-US" dirty="0" smtClean="0">
                  <a:latin typeface="Calibri"/>
                  <a:ea typeface="ＭＳ Ｐゴシック" charset="-128"/>
                  <a:cs typeface="Calibri"/>
                </a:rPr>
                <a:t>in </a:t>
              </a:r>
              <a:r>
                <a:rPr lang="en-US" i="1" dirty="0" err="1" smtClean="0">
                  <a:latin typeface="Calibri"/>
                  <a:ea typeface="ＭＳ Ｐゴシック" charset="-128"/>
                  <a:cs typeface="Calibri"/>
                </a:rPr>
                <a:t>Text</a:t>
              </a:r>
              <a:r>
                <a:rPr lang="en-US" i="1" baseline="-25000" dirty="0" err="1" smtClean="0">
                  <a:latin typeface="Calibri"/>
                  <a:ea typeface="ＭＳ Ｐゴシック" charset="-128"/>
                  <a:cs typeface="Calibri"/>
                </a:rPr>
                <a:t>j</a:t>
              </a:r>
              <a:endParaRPr lang="en-US" i="1" baseline="-25000" dirty="0">
                <a:latin typeface="Calibri"/>
                <a:ea typeface="ＭＳ Ｐゴシック" charset="-128"/>
                <a:cs typeface="Calibri"/>
              </a:endParaRPr>
            </a:p>
          </p:txBody>
        </p:sp>
      </p:grpSp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152400" y="1276350"/>
            <a:ext cx="5410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Times" charset="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685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Times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2pPr>
            <a:lvl3pPr marL="10287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Times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3pPr>
            <a:lvl4pPr marL="1371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Times" charset="0"/>
              <a:buChar char="•"/>
              <a:defRPr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4pPr>
            <a:lvl5pPr marL="17145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Times" charset="0"/>
              <a:buChar char="•"/>
              <a:defRPr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5pPr>
            <a:lvl6pPr marL="21717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Times" pitchFamily="-65" charset="0"/>
              <a:buChar char="•"/>
              <a:defRPr sz="14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6pPr>
            <a:lvl7pPr marL="26289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Times" pitchFamily="-65" charset="0"/>
              <a:buChar char="•"/>
              <a:defRPr sz="14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7pPr>
            <a:lvl8pPr marL="30861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Times" pitchFamily="-65" charset="0"/>
              <a:buChar char="•"/>
              <a:defRPr sz="14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8pPr>
            <a:lvl9pPr marL="35433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Times" pitchFamily="-65" charset="0"/>
              <a:buChar char="•"/>
              <a:defRPr sz="14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2200" dirty="0">
                <a:latin typeface="Calibri" charset="0"/>
              </a:rPr>
              <a:t>From training corpus, extract </a:t>
            </a:r>
            <a:r>
              <a:rPr lang="en-US" sz="2200" i="1" dirty="0">
                <a:latin typeface="Times New Roman" charset="0"/>
              </a:rPr>
              <a:t>Vocabulary</a:t>
            </a:r>
            <a:endParaRPr lang="en-US" sz="2200" dirty="0">
              <a:latin typeface="Calibri" charset="0"/>
            </a:endParaRPr>
          </a:p>
        </p:txBody>
      </p:sp>
      <p:sp>
        <p:nvSpPr>
          <p:cNvPr id="10" name="Rectangle 4"/>
          <p:cNvSpPr txBox="1">
            <a:spLocks noChangeArrowheads="1"/>
          </p:cNvSpPr>
          <p:nvPr/>
        </p:nvSpPr>
        <p:spPr bwMode="auto">
          <a:xfrm>
            <a:off x="3962400" y="1809750"/>
            <a:ext cx="57912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Times" charset="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685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Times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2pPr>
            <a:lvl3pPr marL="10287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Times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3pPr>
            <a:lvl4pPr marL="1371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Times" charset="0"/>
              <a:buChar char="•"/>
              <a:defRPr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4pPr>
            <a:lvl5pPr marL="17145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Times" charset="0"/>
              <a:buChar char="•"/>
              <a:defRPr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5pPr>
            <a:lvl6pPr marL="21717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Times" pitchFamily="-65" charset="0"/>
              <a:buChar char="•"/>
              <a:defRPr sz="14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6pPr>
            <a:lvl7pPr marL="26289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Times" pitchFamily="-65" charset="0"/>
              <a:buChar char="•"/>
              <a:defRPr sz="14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7pPr>
            <a:lvl8pPr marL="30861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Times" pitchFamily="-65" charset="0"/>
              <a:buChar char="•"/>
              <a:defRPr sz="14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8pPr>
            <a:lvl9pPr marL="35433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Times" pitchFamily="-65" charset="0"/>
              <a:buChar char="•"/>
              <a:defRPr sz="14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200" dirty="0" smtClean="0">
                <a:latin typeface="Calibri"/>
                <a:cs typeface="Calibri"/>
              </a:rPr>
              <a:t>Calculate </a:t>
            </a:r>
            <a:r>
              <a:rPr lang="en-US" sz="2200" i="1" dirty="0" smtClean="0">
                <a:latin typeface="Calibri"/>
                <a:cs typeface="Calibri"/>
              </a:rPr>
              <a:t>P</a:t>
            </a:r>
            <a:r>
              <a:rPr lang="en-US" sz="2200" dirty="0" smtClean="0">
                <a:latin typeface="Calibri"/>
                <a:cs typeface="Calibri"/>
              </a:rPr>
              <a:t>(</a:t>
            </a:r>
            <a:r>
              <a:rPr lang="en-US" sz="2200" i="1" dirty="0" err="1" smtClean="0">
                <a:latin typeface="Calibri"/>
                <a:cs typeface="Calibri"/>
              </a:rPr>
              <a:t>w</a:t>
            </a:r>
            <a:r>
              <a:rPr lang="en-US" sz="2200" i="1" baseline="-25000" dirty="0" err="1" smtClean="0">
                <a:latin typeface="Calibri"/>
                <a:cs typeface="Calibri"/>
              </a:rPr>
              <a:t>k</a:t>
            </a:r>
            <a:r>
              <a:rPr lang="en-US" sz="2200" i="1" dirty="0" smtClean="0">
                <a:latin typeface="Calibri"/>
                <a:cs typeface="Calibri"/>
              </a:rPr>
              <a:t> </a:t>
            </a:r>
            <a:r>
              <a:rPr lang="en-US" sz="2200" dirty="0" smtClean="0">
                <a:latin typeface="Calibri"/>
                <a:cs typeface="Calibri"/>
              </a:rPr>
              <a:t>|</a:t>
            </a:r>
            <a:r>
              <a:rPr lang="en-US" sz="2200" i="1" dirty="0" smtClean="0">
                <a:latin typeface="Calibri"/>
                <a:cs typeface="Calibri"/>
              </a:rPr>
              <a:t> </a:t>
            </a:r>
            <a:r>
              <a:rPr lang="en-US" sz="2200" i="1" dirty="0" err="1" smtClean="0">
                <a:latin typeface="Calibri"/>
                <a:cs typeface="Calibri"/>
              </a:rPr>
              <a:t>c</a:t>
            </a:r>
            <a:r>
              <a:rPr lang="en-US" sz="2200" i="1" baseline="-25000" dirty="0" err="1" smtClean="0">
                <a:latin typeface="Calibri"/>
                <a:cs typeface="Calibri"/>
              </a:rPr>
              <a:t>j</a:t>
            </a:r>
            <a:r>
              <a:rPr lang="en-US" sz="2200" dirty="0" smtClean="0">
                <a:latin typeface="Calibri"/>
                <a:cs typeface="Calibri"/>
              </a:rPr>
              <a:t>)</a:t>
            </a:r>
            <a:r>
              <a:rPr lang="en-US" sz="2200" i="1" dirty="0" smtClean="0">
                <a:latin typeface="Calibri"/>
                <a:cs typeface="Calibri"/>
              </a:rPr>
              <a:t> </a:t>
            </a:r>
            <a:r>
              <a:rPr lang="en-US" sz="2200" dirty="0" smtClean="0">
                <a:latin typeface="Calibri"/>
                <a:cs typeface="Calibri"/>
              </a:rPr>
              <a:t>terms</a:t>
            </a:r>
          </a:p>
        </p:txBody>
      </p:sp>
      <p:sp>
        <p:nvSpPr>
          <p:cNvPr id="11" name="Rectangle 4"/>
          <p:cNvSpPr txBox="1">
            <a:spLocks noChangeArrowheads="1"/>
          </p:cNvSpPr>
          <p:nvPr/>
        </p:nvSpPr>
        <p:spPr bwMode="auto">
          <a:xfrm>
            <a:off x="4038600" y="2190750"/>
            <a:ext cx="57912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Times" charset="0"/>
              <a:buChar char="•"/>
              <a:defRPr sz="2400">
                <a:solidFill>
                  <a:schemeClr val="tx1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685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Times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2pPr>
            <a:lvl3pPr marL="10287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Times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3pPr>
            <a:lvl4pPr marL="1371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Times" charset="0"/>
              <a:buChar char="•"/>
              <a:defRPr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4pPr>
            <a:lvl5pPr marL="17145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Times" charset="0"/>
              <a:buChar char="•"/>
              <a:defRPr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5pPr>
            <a:lvl6pPr marL="21717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Times" pitchFamily="-65" charset="0"/>
              <a:buChar char="•"/>
              <a:defRPr sz="14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6pPr>
            <a:lvl7pPr marL="26289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Times" pitchFamily="-65" charset="0"/>
              <a:buChar char="•"/>
              <a:defRPr sz="14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7pPr>
            <a:lvl8pPr marL="30861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Times" pitchFamily="-65" charset="0"/>
              <a:buChar char="•"/>
              <a:defRPr sz="14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8pPr>
            <a:lvl9pPr marL="35433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Times" pitchFamily="-65" charset="0"/>
              <a:buChar char="•"/>
              <a:defRPr sz="1400"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9pPr>
          </a:lstStyle>
          <a:p>
            <a:pPr lvl="1">
              <a:spcBef>
                <a:spcPts val="0"/>
              </a:spcBef>
            </a:pPr>
            <a:r>
              <a:rPr lang="en-US" sz="1800" dirty="0" smtClean="0">
                <a:latin typeface="Calibri"/>
                <a:cs typeface="Calibri"/>
              </a:rPr>
              <a:t>Remove duplicates in each doc:</a:t>
            </a:r>
          </a:p>
          <a:p>
            <a:pPr lvl="2">
              <a:spcBef>
                <a:spcPts val="0"/>
              </a:spcBef>
            </a:pPr>
            <a:r>
              <a:rPr lang="en-US" sz="1800" dirty="0" smtClean="0">
                <a:latin typeface="Calibri"/>
                <a:cs typeface="Calibri"/>
              </a:rPr>
              <a:t>For each word type w in </a:t>
            </a:r>
            <a:r>
              <a:rPr lang="en-US" sz="1800" dirty="0" err="1" smtClean="0">
                <a:latin typeface="Calibri"/>
                <a:cs typeface="Calibri"/>
              </a:rPr>
              <a:t>doc</a:t>
            </a:r>
            <a:r>
              <a:rPr lang="en-US" sz="1800" baseline="-25000" dirty="0" err="1" smtClean="0">
                <a:latin typeface="Calibri"/>
                <a:cs typeface="Calibri"/>
              </a:rPr>
              <a:t>j</a:t>
            </a:r>
            <a:r>
              <a:rPr lang="en-US" sz="1800" dirty="0" smtClean="0">
                <a:latin typeface="Calibri"/>
                <a:cs typeface="Calibri"/>
              </a:rPr>
              <a:t>  </a:t>
            </a:r>
          </a:p>
          <a:p>
            <a:pPr lvl="3">
              <a:spcBef>
                <a:spcPts val="0"/>
              </a:spcBef>
            </a:pPr>
            <a:r>
              <a:rPr lang="en-US" sz="1800" dirty="0" smtClean="0">
                <a:latin typeface="Calibri"/>
                <a:cs typeface="Calibri"/>
              </a:rPr>
              <a:t>Retain only a single instance of w</a:t>
            </a:r>
            <a:endParaRPr lang="en-US" sz="18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7648683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4544E-7 3.56393E-6 L -1.14544E-7 0.18313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1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Boolean Multinomial Na</a:t>
            </a:r>
            <a:r>
              <a:rPr lang="fr-FR" dirty="0" err="1" smtClean="0"/>
              <a:t>ï</a:t>
            </a:r>
            <a:r>
              <a:rPr lang="en-US" dirty="0" err="1" smtClean="0"/>
              <a:t>ve</a:t>
            </a:r>
            <a:r>
              <a:rPr lang="en-US" dirty="0" smtClean="0"/>
              <a:t> Bayes</a:t>
            </a:r>
            <a:br>
              <a:rPr lang="en-US" dirty="0" smtClean="0"/>
            </a:br>
            <a:r>
              <a:rPr lang="en-US" dirty="0" smtClean="0"/>
              <a:t> on a test document </a:t>
            </a:r>
            <a:r>
              <a:rPr lang="en-US" i="1" dirty="0" smtClean="0"/>
              <a:t>d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35DC5-7E65-8247-99AB-4E984F8A921E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remove all duplicate words from </a:t>
            </a:r>
            <a:r>
              <a:rPr lang="en-US" i="1" dirty="0" smtClean="0"/>
              <a:t>d</a:t>
            </a:r>
          </a:p>
          <a:p>
            <a:r>
              <a:rPr lang="en-US" dirty="0" smtClean="0"/>
              <a:t>Then compute NB using the same equation: </a:t>
            </a:r>
            <a:endParaRPr lang="en-US" dirty="0"/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3213079"/>
              </p:ext>
            </p:extLst>
          </p:nvPr>
        </p:nvGraphicFramePr>
        <p:xfrm>
          <a:off x="1676400" y="2636380"/>
          <a:ext cx="5715000" cy="10308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2" name="Equation" r:id="rId3" imgW="2171700" imgH="393700" progId="Equation.3">
                  <p:embed/>
                </p:oleObj>
              </mc:Choice>
              <mc:Fallback>
                <p:oleObj name="Equation" r:id="rId3" imgW="21717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2636380"/>
                        <a:ext cx="5715000" cy="103086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96183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Normal vs. Boolean Multinomial NB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7606659"/>
              </p:ext>
            </p:extLst>
          </p:nvPr>
        </p:nvGraphicFramePr>
        <p:xfrm>
          <a:off x="381000" y="1276350"/>
          <a:ext cx="8534401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1"/>
                <a:gridCol w="761999"/>
                <a:gridCol w="5216237"/>
                <a:gridCol w="1108364"/>
              </a:tblGrid>
              <a:tr h="279400"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en-US" sz="1600" dirty="0" smtClean="0"/>
                        <a:t>Normal</a:t>
                      </a:r>
                      <a:endParaRPr lang="en-US" sz="1600" dirty="0"/>
                    </a:p>
                  </a:txBody>
                  <a:tcPr marL="133004" marR="133004"/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en-US" sz="1600" dirty="0" smtClean="0"/>
                        <a:t>Doc</a:t>
                      </a:r>
                      <a:endParaRPr lang="en-US" sz="1600" dirty="0"/>
                    </a:p>
                  </a:txBody>
                  <a:tcPr marL="133004" marR="133004"/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en-US" sz="1600" dirty="0" smtClean="0"/>
                        <a:t>Words</a:t>
                      </a:r>
                      <a:endParaRPr lang="en-US" sz="1600" dirty="0"/>
                    </a:p>
                  </a:txBody>
                  <a:tcPr marL="133004" marR="133004"/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en-US" sz="1600" dirty="0" smtClean="0"/>
                        <a:t>Class</a:t>
                      </a:r>
                      <a:endParaRPr lang="en-US" sz="1600" dirty="0"/>
                    </a:p>
                  </a:txBody>
                  <a:tcPr marL="133004" marR="133004"/>
                </a:tc>
              </a:tr>
              <a:tr h="279400"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en-US" sz="1600" dirty="0" smtClean="0"/>
                        <a:t>Training</a:t>
                      </a:r>
                      <a:endParaRPr lang="en-US" sz="1600" dirty="0"/>
                    </a:p>
                  </a:txBody>
                  <a:tcPr marL="133004" marR="13300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 marL="133004" marR="13300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en-US" sz="1600" dirty="0" smtClean="0"/>
                        <a:t>Chinese</a:t>
                      </a:r>
                      <a:r>
                        <a:rPr lang="en-US" sz="1600" baseline="0" dirty="0" smtClean="0"/>
                        <a:t> Beijing Chinese</a:t>
                      </a:r>
                      <a:endParaRPr lang="en-US" sz="1600" dirty="0"/>
                    </a:p>
                  </a:txBody>
                  <a:tcPr marL="133004" marR="13300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en-US" sz="1600" dirty="0" smtClean="0"/>
                        <a:t>c</a:t>
                      </a:r>
                    </a:p>
                  </a:txBody>
                  <a:tcPr marL="133004" marR="13300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endParaRPr lang="en-US" sz="1600" dirty="0"/>
                    </a:p>
                  </a:txBody>
                  <a:tcPr marL="133004" marR="13300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 marL="133004" marR="13300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en-US" sz="1600" dirty="0" smtClean="0"/>
                        <a:t>Chinese Chinese Shanghai</a:t>
                      </a:r>
                      <a:endParaRPr lang="en-US" sz="1600" dirty="0"/>
                    </a:p>
                  </a:txBody>
                  <a:tcPr marL="133004" marR="13300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en-US" sz="1600" dirty="0" smtClean="0"/>
                        <a:t>c</a:t>
                      </a:r>
                      <a:endParaRPr lang="en-US" sz="1600" dirty="0"/>
                    </a:p>
                  </a:txBody>
                  <a:tcPr marL="133004" marR="13300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endParaRPr lang="en-US" sz="1600"/>
                    </a:p>
                  </a:txBody>
                  <a:tcPr marL="133004" marR="13300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 marL="133004" marR="13300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en-US" sz="1600" dirty="0" smtClean="0"/>
                        <a:t>Chinese Macao</a:t>
                      </a:r>
                      <a:endParaRPr lang="en-US" sz="1600" dirty="0"/>
                    </a:p>
                  </a:txBody>
                  <a:tcPr marL="133004" marR="13300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en-US" sz="1600" dirty="0" smtClean="0"/>
                        <a:t>c</a:t>
                      </a:r>
                      <a:endParaRPr lang="en-US" sz="1600" dirty="0"/>
                    </a:p>
                  </a:txBody>
                  <a:tcPr marL="133004" marR="13300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endParaRPr lang="en-US" sz="1600"/>
                    </a:p>
                  </a:txBody>
                  <a:tcPr marL="133004" marR="13300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 marL="133004" marR="13300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en-US" sz="1600" dirty="0" smtClean="0"/>
                        <a:t>Tokyo Japan Chinese</a:t>
                      </a:r>
                      <a:endParaRPr lang="en-US" sz="1600" dirty="0"/>
                    </a:p>
                  </a:txBody>
                  <a:tcPr marL="133004" marR="13300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en-US" sz="1600" dirty="0" smtClean="0"/>
                        <a:t>j</a:t>
                      </a:r>
                      <a:endParaRPr lang="en-US" sz="1600" dirty="0"/>
                    </a:p>
                  </a:txBody>
                  <a:tcPr marL="133004" marR="13300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en-US" sz="1600" dirty="0" smtClean="0"/>
                        <a:t>Test</a:t>
                      </a:r>
                      <a:endParaRPr lang="en-US" sz="1600" dirty="0"/>
                    </a:p>
                  </a:txBody>
                  <a:tcPr marL="133004" marR="133004"/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en-US" sz="1600" dirty="0" smtClean="0"/>
                        <a:t>5</a:t>
                      </a:r>
                      <a:endParaRPr lang="en-US" sz="1600" dirty="0"/>
                    </a:p>
                  </a:txBody>
                  <a:tcPr marL="133004" marR="133004"/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en-US" sz="1600" dirty="0" smtClean="0"/>
                        <a:t>Chinese Chinese Chinese Tokyo</a:t>
                      </a:r>
                      <a:r>
                        <a:rPr lang="en-US" sz="1600" baseline="0" dirty="0" smtClean="0"/>
                        <a:t> Japan</a:t>
                      </a:r>
                      <a:endParaRPr lang="en-US" sz="1600" dirty="0"/>
                    </a:p>
                  </a:txBody>
                  <a:tcPr marL="133004" marR="133004"/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en-US" sz="1600" dirty="0" smtClean="0"/>
                        <a:t>?</a:t>
                      </a:r>
                      <a:endParaRPr lang="en-US" sz="1600" dirty="0"/>
                    </a:p>
                  </a:txBody>
                  <a:tcPr marL="133004" marR="133004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35DC5-7E65-8247-99AB-4E984F8A921E}" type="slidenum">
              <a:rPr lang="en-US" smtClean="0"/>
              <a:pPr/>
              <a:t>28</a:t>
            </a:fld>
            <a:endParaRPr lang="en-US"/>
          </a:p>
        </p:txBody>
      </p:sp>
      <p:graphicFrame>
        <p:nvGraphicFramePr>
          <p:cNvPr id="46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1679949"/>
              </p:ext>
            </p:extLst>
          </p:nvPr>
        </p:nvGraphicFramePr>
        <p:xfrm>
          <a:off x="228600" y="3274822"/>
          <a:ext cx="8534401" cy="1659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1"/>
                <a:gridCol w="761999"/>
                <a:gridCol w="5216237"/>
                <a:gridCol w="1108364"/>
              </a:tblGrid>
              <a:tr h="127000"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en-US" sz="1600" dirty="0" smtClean="0"/>
                        <a:t>Boolean</a:t>
                      </a:r>
                      <a:endParaRPr lang="en-US" sz="1600" dirty="0"/>
                    </a:p>
                  </a:txBody>
                  <a:tcPr marL="133004" marR="133004"/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en-US" sz="1600" dirty="0" smtClean="0"/>
                        <a:t>Doc</a:t>
                      </a:r>
                      <a:endParaRPr lang="en-US" sz="1600" dirty="0"/>
                    </a:p>
                  </a:txBody>
                  <a:tcPr marL="133004" marR="133004"/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en-US" sz="1600" dirty="0" smtClean="0"/>
                        <a:t>Words</a:t>
                      </a:r>
                      <a:endParaRPr lang="en-US" sz="1600" dirty="0"/>
                    </a:p>
                  </a:txBody>
                  <a:tcPr marL="133004" marR="133004"/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en-US" sz="1600" dirty="0" smtClean="0"/>
                        <a:t>Class</a:t>
                      </a:r>
                      <a:endParaRPr lang="en-US" sz="1600" dirty="0"/>
                    </a:p>
                  </a:txBody>
                  <a:tcPr marL="133004" marR="133004"/>
                </a:tc>
              </a:tr>
              <a:tr h="279400"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en-US" sz="1600" dirty="0" smtClean="0"/>
                        <a:t>Training</a:t>
                      </a:r>
                      <a:endParaRPr lang="en-US" sz="1600" dirty="0"/>
                    </a:p>
                  </a:txBody>
                  <a:tcPr marL="133004" marR="13300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 marL="133004" marR="13300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en-US" sz="1600" dirty="0" smtClean="0"/>
                        <a:t>Chinese</a:t>
                      </a:r>
                      <a:r>
                        <a:rPr lang="en-US" sz="1600" baseline="0" dirty="0" smtClean="0"/>
                        <a:t> Beijing</a:t>
                      </a:r>
                      <a:endParaRPr lang="en-US" sz="1600" dirty="0"/>
                    </a:p>
                  </a:txBody>
                  <a:tcPr marL="133004" marR="13300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en-US" sz="1600" dirty="0" smtClean="0"/>
                        <a:t>c</a:t>
                      </a:r>
                    </a:p>
                  </a:txBody>
                  <a:tcPr marL="133004" marR="13300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endParaRPr lang="en-US" sz="1600" dirty="0"/>
                    </a:p>
                  </a:txBody>
                  <a:tcPr marL="133004" marR="13300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 marL="133004" marR="13300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en-US" sz="1600" dirty="0" smtClean="0"/>
                        <a:t>Chinese Shanghai</a:t>
                      </a:r>
                      <a:endParaRPr lang="en-US" sz="1600" dirty="0"/>
                    </a:p>
                  </a:txBody>
                  <a:tcPr marL="133004" marR="13300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en-US" sz="1600" dirty="0" smtClean="0"/>
                        <a:t>c</a:t>
                      </a:r>
                      <a:endParaRPr lang="en-US" sz="1600" dirty="0"/>
                    </a:p>
                  </a:txBody>
                  <a:tcPr marL="133004" marR="13300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endParaRPr lang="en-US" sz="1600"/>
                    </a:p>
                  </a:txBody>
                  <a:tcPr marL="133004" marR="13300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 marL="133004" marR="13300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en-US" sz="1600" dirty="0" smtClean="0"/>
                        <a:t>Chinese Macao</a:t>
                      </a:r>
                      <a:endParaRPr lang="en-US" sz="1600" dirty="0"/>
                    </a:p>
                  </a:txBody>
                  <a:tcPr marL="133004" marR="13300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en-US" sz="1600" dirty="0" smtClean="0"/>
                        <a:t>c</a:t>
                      </a:r>
                      <a:endParaRPr lang="en-US" sz="1600" dirty="0"/>
                    </a:p>
                  </a:txBody>
                  <a:tcPr marL="133004" marR="13300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endParaRPr lang="en-US" sz="1600"/>
                    </a:p>
                  </a:txBody>
                  <a:tcPr marL="133004" marR="13300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 marL="133004" marR="13300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en-US" sz="1600" dirty="0" smtClean="0"/>
                        <a:t>Tokyo Japan Chinese</a:t>
                      </a:r>
                      <a:endParaRPr lang="en-US" sz="1600" dirty="0"/>
                    </a:p>
                  </a:txBody>
                  <a:tcPr marL="133004" marR="13300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en-US" sz="1600" dirty="0" smtClean="0"/>
                        <a:t>j</a:t>
                      </a:r>
                      <a:endParaRPr lang="en-US" sz="1600" dirty="0"/>
                    </a:p>
                  </a:txBody>
                  <a:tcPr marL="133004" marR="133004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en-US" sz="1600" dirty="0" smtClean="0"/>
                        <a:t>Test</a:t>
                      </a:r>
                      <a:endParaRPr lang="en-US" sz="1600" dirty="0"/>
                    </a:p>
                  </a:txBody>
                  <a:tcPr marL="133004" marR="133004"/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en-US" sz="1600" dirty="0" smtClean="0"/>
                        <a:t>5</a:t>
                      </a:r>
                      <a:endParaRPr lang="en-US" sz="1600" dirty="0"/>
                    </a:p>
                  </a:txBody>
                  <a:tcPr marL="133004" marR="133004"/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en-US" sz="1600" dirty="0" smtClean="0"/>
                        <a:t>Chinese Tokyo</a:t>
                      </a:r>
                      <a:r>
                        <a:rPr lang="en-US" sz="1600" baseline="0" dirty="0" smtClean="0"/>
                        <a:t> Japan</a:t>
                      </a:r>
                      <a:endParaRPr lang="en-US" sz="1600" dirty="0"/>
                    </a:p>
                  </a:txBody>
                  <a:tcPr marL="133004" marR="133004"/>
                </a:tc>
                <a:tc>
                  <a:txBody>
                    <a:bodyPr/>
                    <a:lstStyle/>
                    <a:p>
                      <a:pPr>
                        <a:lnSpc>
                          <a:spcPct val="70000"/>
                        </a:lnSpc>
                      </a:pPr>
                      <a:r>
                        <a:rPr lang="en-US" sz="1600" dirty="0" smtClean="0"/>
                        <a:t>?</a:t>
                      </a:r>
                      <a:endParaRPr lang="en-US" sz="1600" dirty="0"/>
                    </a:p>
                  </a:txBody>
                  <a:tcPr marL="133004" marR="133004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0483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133350"/>
            <a:ext cx="7772400" cy="990600"/>
          </a:xfrm>
        </p:spPr>
        <p:txBody>
          <a:bodyPr/>
          <a:lstStyle/>
          <a:p>
            <a:r>
              <a:rPr lang="en-US" dirty="0" err="1"/>
              <a:t>Binarized</a:t>
            </a:r>
            <a:r>
              <a:rPr lang="en-US" dirty="0"/>
              <a:t> (Boolean feature)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Multinomial </a:t>
            </a:r>
            <a:r>
              <a:rPr lang="en-US" dirty="0"/>
              <a:t>Na</a:t>
            </a:r>
            <a:r>
              <a:rPr lang="fr-FR" dirty="0" err="1"/>
              <a:t>ï</a:t>
            </a:r>
            <a:r>
              <a:rPr lang="en-US" dirty="0" err="1"/>
              <a:t>ve</a:t>
            </a:r>
            <a:r>
              <a:rPr lang="en-US" dirty="0"/>
              <a:t> Bayes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759262"/>
            <a:ext cx="8534400" cy="2098488"/>
          </a:xfrm>
        </p:spPr>
        <p:txBody>
          <a:bodyPr/>
          <a:lstStyle/>
          <a:p>
            <a:r>
              <a:rPr lang="en-US" sz="2800" dirty="0" smtClean="0"/>
              <a:t>Binary seems to work better than full word counts</a:t>
            </a:r>
          </a:p>
          <a:p>
            <a:pPr lvl="1"/>
            <a:r>
              <a:rPr lang="en-US" sz="2400" dirty="0" smtClean="0"/>
              <a:t>This is </a:t>
            </a:r>
            <a:r>
              <a:rPr lang="en-US" sz="2400" b="1" dirty="0" smtClean="0"/>
              <a:t>not</a:t>
            </a:r>
            <a:r>
              <a:rPr lang="en-US" sz="2400" dirty="0" smtClean="0"/>
              <a:t> the same as Multivariate Bernoulli Na</a:t>
            </a:r>
            <a:r>
              <a:rPr lang="fr-FR" sz="2400" dirty="0" err="1" smtClean="0"/>
              <a:t>ï</a:t>
            </a:r>
            <a:r>
              <a:rPr lang="en-US" sz="2400" dirty="0" err="1" smtClean="0"/>
              <a:t>ve</a:t>
            </a:r>
            <a:r>
              <a:rPr lang="en-US" sz="2400" dirty="0" smtClean="0"/>
              <a:t> Bayes</a:t>
            </a:r>
          </a:p>
          <a:p>
            <a:pPr lvl="2"/>
            <a:r>
              <a:rPr lang="en-US" sz="2400" dirty="0" smtClean="0"/>
              <a:t>MBNB doesn’t work well for sentiment or other text tasks</a:t>
            </a:r>
          </a:p>
          <a:p>
            <a:r>
              <a:rPr lang="en-US" sz="2800" dirty="0" smtClean="0"/>
              <a:t>Other possibility: log(</a:t>
            </a:r>
            <a:r>
              <a:rPr lang="en-US" sz="2800" dirty="0" err="1" smtClean="0"/>
              <a:t>freq</a:t>
            </a:r>
            <a:r>
              <a:rPr lang="en-US" sz="2800" dirty="0" smtClean="0"/>
              <a:t>(</a:t>
            </a:r>
            <a:r>
              <a:rPr lang="en-US" sz="2800" i="1" dirty="0" smtClean="0"/>
              <a:t>w</a:t>
            </a:r>
            <a:r>
              <a:rPr lang="en-US" sz="2800" dirty="0" smtClean="0"/>
              <a:t>))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35DC5-7E65-8247-99AB-4E984F8A921E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362200" y="1200150"/>
            <a:ext cx="6781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B. </a:t>
            </a:r>
            <a:r>
              <a:rPr lang="en-US" sz="1200" dirty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Pang, 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L. Lee</a:t>
            </a:r>
            <a:r>
              <a:rPr lang="en-US" sz="1200" dirty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, and 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S.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Vaithyanathan</a:t>
            </a:r>
            <a:r>
              <a:rPr lang="en-US" sz="1200" dirty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.  2002.  Thumbs up? Sentiment Classification using Machine Learning Techniques. EMNLP-2002, 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79—86.</a:t>
            </a:r>
            <a:endParaRPr lang="en-US" sz="1200" dirty="0">
              <a:solidFill>
                <a:schemeClr val="accent5">
                  <a:lumMod val="75000"/>
                </a:schemeClr>
              </a:solidFill>
              <a:latin typeface="Calibri"/>
              <a:cs typeface="Calibri"/>
            </a:endParaRPr>
          </a:p>
          <a:p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V.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Metsis</a:t>
            </a:r>
            <a:r>
              <a:rPr lang="en-US" sz="1200" dirty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, 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I.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Androutsopoulos</a:t>
            </a:r>
            <a:r>
              <a:rPr lang="en-US" sz="1200" dirty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, 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G.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Paliouras</a:t>
            </a:r>
            <a:r>
              <a:rPr lang="en-US" sz="1200" dirty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. 2006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. Spam </a:t>
            </a:r>
            <a:r>
              <a:rPr lang="en-US" sz="1200" dirty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Filtering with Naive Bayes – Which Naive Bayes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? CEAS </a:t>
            </a:r>
            <a:r>
              <a:rPr lang="en-US" sz="1200" dirty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2006 - Third Conference on Email and Anti-Spam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.</a:t>
            </a:r>
            <a:endParaRPr lang="en-US" sz="1200" dirty="0">
              <a:solidFill>
                <a:schemeClr val="accent5">
                  <a:lumMod val="75000"/>
                </a:schemeClr>
              </a:solidFill>
              <a:latin typeface="Calibri"/>
              <a:cs typeface="Calibri"/>
            </a:endParaRPr>
          </a:p>
          <a:p>
            <a:r>
              <a:rPr lang="en-US" sz="1200" dirty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K.-M. Schneider. 2004. On word frequency information 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and negative </a:t>
            </a:r>
            <a:r>
              <a:rPr lang="en-US" sz="1200" dirty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evidence in Naive Bayes text 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classiﬁcation. ICANLP</a:t>
            </a:r>
            <a:r>
              <a:rPr lang="en-US" sz="1200" dirty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, 474-485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.</a:t>
            </a:r>
          </a:p>
          <a:p>
            <a:pPr marL="0" lvl="1"/>
            <a:r>
              <a:rPr lang="en-US" sz="1200" dirty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JD </a:t>
            </a:r>
            <a:r>
              <a:rPr lang="en-US" sz="1200" dirty="0" err="1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Rennie</a:t>
            </a:r>
            <a:r>
              <a:rPr lang="en-US" sz="1200" dirty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, L Shih, J </a:t>
            </a:r>
            <a:r>
              <a:rPr lang="en-US" sz="1200" dirty="0" err="1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Teevan</a:t>
            </a:r>
            <a:r>
              <a:rPr lang="en-US" sz="1200" dirty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. 2003. Tackling the poor assumptions of naive </a:t>
            </a:r>
            <a:r>
              <a:rPr lang="en-US" sz="1200" dirty="0" err="1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bayes</a:t>
            </a:r>
            <a:r>
              <a:rPr lang="en-US" sz="1200" dirty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 text classifiers. ICML 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2003</a:t>
            </a:r>
            <a:endParaRPr lang="en-US" sz="1200" dirty="0">
              <a:solidFill>
                <a:schemeClr val="accent5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06883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33350"/>
            <a:ext cx="7467600" cy="74295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Google Product 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2200" y="1352550"/>
            <a:ext cx="8534400" cy="3333750"/>
          </a:xfrm>
        </p:spPr>
        <p:txBody>
          <a:bodyPr/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35DC5-7E65-8247-99AB-4E984F8A921E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4" descr="googleproductsearch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123950"/>
            <a:ext cx="7467600" cy="3857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271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57150"/>
            <a:ext cx="7467600" cy="742950"/>
          </a:xfrm>
        </p:spPr>
        <p:txBody>
          <a:bodyPr/>
          <a:lstStyle/>
          <a:p>
            <a:r>
              <a:rPr lang="en-US" dirty="0" smtClean="0"/>
              <a:t>Cross-Validation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52550"/>
            <a:ext cx="3962400" cy="3333750"/>
          </a:xfrm>
        </p:spPr>
        <p:txBody>
          <a:bodyPr/>
          <a:lstStyle/>
          <a:p>
            <a:r>
              <a:rPr lang="en-US" dirty="0" smtClean="0"/>
              <a:t>Break </a:t>
            </a:r>
            <a:r>
              <a:rPr lang="en-US" dirty="0"/>
              <a:t>up data into 10 </a:t>
            </a:r>
            <a:r>
              <a:rPr lang="en-US" dirty="0" smtClean="0"/>
              <a:t>folds</a:t>
            </a:r>
          </a:p>
          <a:p>
            <a:pPr lvl="1"/>
            <a:r>
              <a:rPr lang="en-US" dirty="0" smtClean="0"/>
              <a:t>(Equal positive and negative inside each fold?)</a:t>
            </a:r>
            <a:endParaRPr lang="en-US" dirty="0"/>
          </a:p>
          <a:p>
            <a:r>
              <a:rPr lang="en-US" dirty="0"/>
              <a:t>For each fold</a:t>
            </a:r>
          </a:p>
          <a:p>
            <a:pPr lvl="1"/>
            <a:r>
              <a:rPr lang="en-US" dirty="0"/>
              <a:t>Choose the fold as a temporary </a:t>
            </a:r>
            <a:r>
              <a:rPr lang="en-US" dirty="0" smtClean="0"/>
              <a:t>test set</a:t>
            </a:r>
            <a:endParaRPr lang="en-US" dirty="0"/>
          </a:p>
          <a:p>
            <a:pPr lvl="1"/>
            <a:r>
              <a:rPr lang="en-US" dirty="0"/>
              <a:t>Train on 9 folds, compute performance on the test fold</a:t>
            </a:r>
          </a:p>
          <a:p>
            <a:r>
              <a:rPr lang="en-US" dirty="0"/>
              <a:t>Report </a:t>
            </a:r>
            <a:r>
              <a:rPr lang="en-US" dirty="0" smtClean="0"/>
              <a:t>average </a:t>
            </a:r>
            <a:r>
              <a:rPr lang="en-US" dirty="0"/>
              <a:t>performance of the 10 </a:t>
            </a:r>
            <a:r>
              <a:rPr lang="en-US" dirty="0" smtClean="0"/>
              <a:t>runs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 descr="crossvalidation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914400"/>
            <a:ext cx="4171950" cy="417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9685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issues in Classification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MaxEnt</a:t>
            </a:r>
            <a:r>
              <a:rPr lang="en-US" dirty="0" smtClean="0"/>
              <a:t> </a:t>
            </a:r>
            <a:r>
              <a:rPr lang="en-US" dirty="0"/>
              <a:t>and SVM tend to do better than Na</a:t>
            </a:r>
            <a:r>
              <a:rPr lang="fr-FR" dirty="0" err="1"/>
              <a:t>ï</a:t>
            </a:r>
            <a:r>
              <a:rPr lang="en-US" dirty="0" err="1"/>
              <a:t>ve</a:t>
            </a:r>
            <a:r>
              <a:rPr lang="en-US" dirty="0"/>
              <a:t> Bayes</a:t>
            </a:r>
          </a:p>
          <a:p>
            <a:endParaRPr lang="en-US" dirty="0" smtClean="0">
              <a:ea typeface="ＭＳ Ｐゴシック" charset="0"/>
              <a:cs typeface="Calibri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35DC5-7E65-8247-99AB-4E984F8A921E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0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133350"/>
            <a:ext cx="7391400" cy="857250"/>
          </a:xfrm>
        </p:spPr>
        <p:txBody>
          <a:bodyPr/>
          <a:lstStyle/>
          <a:p>
            <a:r>
              <a:rPr lang="en-US" dirty="0" smtClean="0"/>
              <a:t>Problems: </a:t>
            </a:r>
            <a:br>
              <a:rPr lang="en-US" dirty="0" smtClean="0"/>
            </a:br>
            <a:r>
              <a:rPr lang="en-US" dirty="0" smtClean="0"/>
              <a:t>What makes reviews hard to classify?</a:t>
            </a:r>
            <a:endParaRPr lang="en-US" dirty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1219200"/>
            <a:ext cx="8610600" cy="3943350"/>
          </a:xfrm>
        </p:spPr>
        <p:txBody>
          <a:bodyPr/>
          <a:lstStyle/>
          <a:p>
            <a:r>
              <a:rPr lang="en-US" sz="2800" dirty="0" smtClean="0"/>
              <a:t>Subtlety:</a:t>
            </a:r>
            <a:endParaRPr lang="en-US" sz="2800" dirty="0"/>
          </a:p>
          <a:p>
            <a:pPr lvl="1"/>
            <a:r>
              <a:rPr lang="en-US" sz="2400" dirty="0"/>
              <a:t>Perfume review in </a:t>
            </a:r>
            <a:r>
              <a:rPr lang="en-US" sz="2400" i="1" dirty="0" smtClean="0"/>
              <a:t>Perfumes</a:t>
            </a:r>
            <a:r>
              <a:rPr lang="en-US" sz="2400" i="1" dirty="0"/>
              <a:t>: the </a:t>
            </a:r>
            <a:r>
              <a:rPr lang="en-US" sz="2400" i="1" dirty="0" smtClean="0"/>
              <a:t>Guide</a:t>
            </a:r>
            <a:r>
              <a:rPr lang="en-US" sz="2400" dirty="0"/>
              <a:t>:</a:t>
            </a:r>
          </a:p>
          <a:p>
            <a:pPr lvl="2"/>
            <a:r>
              <a:rPr lang="en-US" sz="2400" dirty="0"/>
              <a:t>“If you are reading this because it is your darling fragrance, please wear it at home exclusively, and tape the windows shut.”</a:t>
            </a:r>
          </a:p>
          <a:p>
            <a:pPr lvl="1"/>
            <a:r>
              <a:rPr lang="en-US" sz="2400" dirty="0"/>
              <a:t> </a:t>
            </a:r>
            <a:r>
              <a:rPr lang="en-US" sz="2400" dirty="0" smtClean="0"/>
              <a:t>Dorothy </a:t>
            </a:r>
            <a:r>
              <a:rPr lang="en-US" sz="2400" dirty="0"/>
              <a:t>Parker on Katherine </a:t>
            </a:r>
            <a:r>
              <a:rPr lang="en-US" sz="2400" dirty="0" smtClean="0"/>
              <a:t>Hepburn</a:t>
            </a:r>
            <a:endParaRPr lang="en-US" sz="2400" dirty="0"/>
          </a:p>
          <a:p>
            <a:pPr lvl="2"/>
            <a:r>
              <a:rPr lang="en-US" sz="2400" dirty="0" smtClean="0"/>
              <a:t>“</a:t>
            </a:r>
            <a:r>
              <a:rPr lang="en-US" sz="2400" dirty="0"/>
              <a:t>She runs the gamut of emotions from A to B</a:t>
            </a:r>
            <a:r>
              <a:rPr lang="en-US" sz="2400" dirty="0" smtClean="0"/>
              <a:t>”</a:t>
            </a:r>
            <a:endParaRPr lang="en-US" sz="2400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86800" y="4914900"/>
            <a:ext cx="457200" cy="228600"/>
          </a:xfrm>
          <a:prstGeom prst="rect">
            <a:avLst/>
          </a:prstGeom>
        </p:spPr>
        <p:txBody>
          <a:bodyPr/>
          <a:lstStyle/>
          <a:p>
            <a:fld id="{DCAB7E93-AD45-C349-8A19-0FCE009C7A3C}" type="slidenum">
              <a:rPr lang="en-US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127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Thwarted Expectations</a:t>
            </a:r>
            <a:br>
              <a:rPr lang="en-US" dirty="0" smtClean="0"/>
            </a:br>
            <a:r>
              <a:rPr lang="en-US" dirty="0" smtClean="0"/>
              <a:t>and Ordering Effects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52550"/>
            <a:ext cx="8686800" cy="3333750"/>
          </a:xfrm>
        </p:spPr>
        <p:txBody>
          <a:bodyPr/>
          <a:lstStyle/>
          <a:p>
            <a:r>
              <a:rPr lang="en-US" sz="2800" dirty="0" smtClean="0"/>
              <a:t>“</a:t>
            </a:r>
            <a:r>
              <a:rPr lang="en-US" sz="2800" dirty="0"/>
              <a:t>This film should be </a:t>
            </a:r>
            <a:r>
              <a:rPr lang="en-US" sz="2800" dirty="0">
                <a:solidFill>
                  <a:srgbClr val="0000FF"/>
                </a:solidFill>
              </a:rPr>
              <a:t>brilliant</a:t>
            </a:r>
            <a:r>
              <a:rPr lang="en-US" sz="2800" dirty="0"/>
              <a:t>.  It sounds like a </a:t>
            </a:r>
            <a:r>
              <a:rPr lang="en-US" sz="2800" dirty="0">
                <a:solidFill>
                  <a:srgbClr val="0000FF"/>
                </a:solidFill>
              </a:rPr>
              <a:t>great </a:t>
            </a:r>
            <a:r>
              <a:rPr lang="en-US" sz="2800" dirty="0"/>
              <a:t>plot, the actors are </a:t>
            </a:r>
            <a:r>
              <a:rPr lang="en-US" sz="2800" dirty="0">
                <a:solidFill>
                  <a:srgbClr val="0000FF"/>
                </a:solidFill>
              </a:rPr>
              <a:t>first grade</a:t>
            </a:r>
            <a:r>
              <a:rPr lang="en-US" sz="2800" dirty="0"/>
              <a:t>, and the supporting cast is </a:t>
            </a:r>
            <a:r>
              <a:rPr lang="en-US" sz="2800" dirty="0">
                <a:solidFill>
                  <a:srgbClr val="0000FF"/>
                </a:solidFill>
              </a:rPr>
              <a:t>good </a:t>
            </a:r>
            <a:r>
              <a:rPr lang="en-US" sz="2800" dirty="0"/>
              <a:t>as well, and Stallone is attempting to deliver a good performance. However, it </a:t>
            </a:r>
            <a:r>
              <a:rPr lang="en-US" sz="2800" b="1" dirty="0">
                <a:solidFill>
                  <a:srgbClr val="FF0000"/>
                </a:solidFill>
              </a:rPr>
              <a:t>can’t hold up</a:t>
            </a:r>
            <a:r>
              <a:rPr lang="en-US" sz="2800" dirty="0"/>
              <a:t>.</a:t>
            </a:r>
            <a:r>
              <a:rPr lang="en-US" sz="2800" dirty="0" smtClean="0"/>
              <a:t>”</a:t>
            </a:r>
            <a:endParaRPr lang="en-US" dirty="0"/>
          </a:p>
          <a:p>
            <a:r>
              <a:rPr lang="en-US" sz="2800" dirty="0" smtClean="0"/>
              <a:t>Well as usual Keanu Reeves is nothing special, but surprisingly, the </a:t>
            </a:r>
            <a:r>
              <a:rPr lang="en-US" sz="2800" dirty="0" smtClean="0">
                <a:solidFill>
                  <a:srgbClr val="0000FF"/>
                </a:solidFill>
              </a:rPr>
              <a:t>very talented </a:t>
            </a:r>
            <a:r>
              <a:rPr lang="en-US" sz="2800" dirty="0" smtClean="0"/>
              <a:t>Laurence </a:t>
            </a:r>
            <a:r>
              <a:rPr lang="en-US" sz="2800" dirty="0" err="1" smtClean="0"/>
              <a:t>Fishbourne</a:t>
            </a:r>
            <a:r>
              <a:rPr lang="en-US" sz="2800" dirty="0" smtClean="0"/>
              <a:t> is </a:t>
            </a:r>
            <a:r>
              <a:rPr lang="en-US" sz="2800" b="1" dirty="0" smtClean="0">
                <a:solidFill>
                  <a:srgbClr val="FF0000"/>
                </a:solidFill>
              </a:rPr>
              <a:t>not so good </a:t>
            </a:r>
            <a:r>
              <a:rPr lang="en-US" sz="2800" dirty="0" smtClean="0"/>
              <a:t>either, I was surprised.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35DC5-7E65-8247-99AB-4E984F8A921E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561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962400" y="133350"/>
            <a:ext cx="4800600" cy="1905000"/>
          </a:xfrm>
        </p:spPr>
        <p:txBody>
          <a:bodyPr/>
          <a:lstStyle/>
          <a:p>
            <a:r>
              <a:rPr lang="en-US" sz="4000" dirty="0" smtClean="0">
                <a:latin typeface="Calibri (Headings)"/>
                <a:cs typeface="Calibri (Headings)"/>
              </a:rPr>
              <a:t>Sentiment Analysis</a:t>
            </a:r>
            <a:endParaRPr lang="en-US" sz="4000" dirty="0">
              <a:latin typeface="Calibri (Headings)"/>
              <a:ea typeface="ＭＳ Ｐゴシック" charset="0"/>
              <a:cs typeface="Calibri (Headings)"/>
            </a:endParaRPr>
          </a:p>
        </p:txBody>
      </p:sp>
      <p:sp>
        <p:nvSpPr>
          <p:cNvPr id="16387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Times" charset="0"/>
              <a:buNone/>
            </a:pPr>
            <a:r>
              <a:rPr lang="en-US" sz="3600" dirty="0" smtClean="0">
                <a:solidFill>
                  <a:srgbClr val="A4001D"/>
                </a:solidFill>
                <a:latin typeface="Calibri"/>
                <a:ea typeface="ＭＳ Ｐゴシック" charset="0"/>
                <a:cs typeface="Calibri"/>
              </a:rPr>
              <a:t>A Baseline Algorithm</a:t>
            </a:r>
            <a:endParaRPr lang="en-US" sz="3600" dirty="0">
              <a:solidFill>
                <a:srgbClr val="A4001D"/>
              </a:solidFill>
              <a:latin typeface="Calibri"/>
              <a:ea typeface="ＭＳ Ｐゴシック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5106438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962400" y="133350"/>
            <a:ext cx="4800600" cy="1905000"/>
          </a:xfrm>
        </p:spPr>
        <p:txBody>
          <a:bodyPr/>
          <a:lstStyle/>
          <a:p>
            <a:r>
              <a:rPr lang="en-US" sz="4000" dirty="0" smtClean="0">
                <a:latin typeface="Calibri (Headings)"/>
                <a:cs typeface="Calibri (Headings)"/>
              </a:rPr>
              <a:t>Sentiment Analysis</a:t>
            </a:r>
            <a:endParaRPr lang="en-US" sz="4000" dirty="0">
              <a:latin typeface="Calibri (Headings)"/>
              <a:ea typeface="ＭＳ Ｐゴシック" charset="0"/>
              <a:cs typeface="Calibri (Headings)"/>
            </a:endParaRPr>
          </a:p>
        </p:txBody>
      </p:sp>
      <p:sp>
        <p:nvSpPr>
          <p:cNvPr id="16387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Times" charset="0"/>
              <a:buNone/>
            </a:pPr>
            <a:r>
              <a:rPr lang="en-US" sz="3600" dirty="0" smtClean="0">
                <a:solidFill>
                  <a:srgbClr val="A4001D"/>
                </a:solidFill>
                <a:latin typeface="Calibri"/>
                <a:ea typeface="ＭＳ Ｐゴシック" charset="0"/>
                <a:cs typeface="Calibri"/>
              </a:rPr>
              <a:t>Sentiment Lexicons</a:t>
            </a:r>
            <a:endParaRPr lang="en-US" sz="3600" dirty="0">
              <a:solidFill>
                <a:srgbClr val="A4001D"/>
              </a:solidFill>
              <a:latin typeface="Calibri"/>
              <a:ea typeface="ＭＳ Ｐゴシック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7024020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-171450"/>
            <a:ext cx="8229600" cy="857250"/>
          </a:xfrm>
        </p:spPr>
        <p:txBody>
          <a:bodyPr/>
          <a:lstStyle/>
          <a:p>
            <a:r>
              <a:rPr lang="en-US" dirty="0" smtClean="0"/>
              <a:t>The General Inquirer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504950"/>
            <a:ext cx="8534400" cy="3333750"/>
          </a:xfrm>
        </p:spPr>
        <p:txBody>
          <a:bodyPr/>
          <a:lstStyle/>
          <a:p>
            <a:pPr marL="342900" lvl="1" indent="-342900">
              <a:buClr>
                <a:srgbClr val="CC0000"/>
              </a:buClr>
            </a:pPr>
            <a:r>
              <a:rPr lang="en-US" sz="2400" dirty="0" smtClean="0"/>
              <a:t>Home page: </a:t>
            </a:r>
            <a:r>
              <a:rPr lang="en-US" dirty="0" smtClean="0">
                <a:hlinkClick r:id="rId2"/>
              </a:rPr>
              <a:t>http://www.wjh.harvard.edu/~inquirer</a:t>
            </a:r>
            <a:endParaRPr lang="en-US" dirty="0"/>
          </a:p>
          <a:p>
            <a:pPr marL="342900" lvl="1" indent="-342900">
              <a:buClr>
                <a:srgbClr val="CC0000"/>
              </a:buClr>
            </a:pPr>
            <a:r>
              <a:rPr lang="en-US" sz="2400" dirty="0" smtClean="0"/>
              <a:t>List of Categories: </a:t>
            </a:r>
            <a:r>
              <a:rPr lang="en-US" sz="2400" dirty="0"/>
              <a:t> </a:t>
            </a:r>
            <a:r>
              <a:rPr lang="en-US" dirty="0" smtClean="0">
                <a:hlinkClick r:id="rId3"/>
              </a:rPr>
              <a:t>http://www.wjh.harvard.edu/~inquirer/homecat.htm</a:t>
            </a:r>
            <a:endParaRPr lang="en-US" dirty="0" smtClean="0"/>
          </a:p>
          <a:p>
            <a:pPr marL="342900" lvl="1" indent="-342900">
              <a:buClr>
                <a:srgbClr val="CC0000"/>
              </a:buClr>
            </a:pPr>
            <a:r>
              <a:rPr lang="en-US" sz="2400" dirty="0" smtClean="0"/>
              <a:t>Spreadsheet: </a:t>
            </a:r>
            <a:r>
              <a:rPr lang="en-US" dirty="0" smtClean="0">
                <a:hlinkClick r:id="rId4"/>
              </a:rPr>
              <a:t>http://www.wjh.harvard.edu/~inquirer/inquirerbasic.xls</a:t>
            </a:r>
            <a:endParaRPr lang="en-US" dirty="0" smtClean="0"/>
          </a:p>
          <a:p>
            <a:r>
              <a:rPr lang="en-US" dirty="0" smtClean="0"/>
              <a:t>Categories:</a:t>
            </a:r>
          </a:p>
          <a:p>
            <a:pPr lvl="1"/>
            <a:r>
              <a:rPr lang="en-US" dirty="0" err="1" smtClean="0"/>
              <a:t>Positiv</a:t>
            </a:r>
            <a:r>
              <a:rPr lang="en-US" dirty="0" smtClean="0"/>
              <a:t> (1915 words) and </a:t>
            </a:r>
            <a:r>
              <a:rPr lang="en-US" dirty="0" err="1" smtClean="0"/>
              <a:t>Negativ</a:t>
            </a:r>
            <a:r>
              <a:rPr lang="en-US" dirty="0" smtClean="0"/>
              <a:t> (2291 words)</a:t>
            </a:r>
          </a:p>
          <a:p>
            <a:pPr lvl="1"/>
            <a:r>
              <a:rPr lang="en-US" dirty="0" smtClean="0"/>
              <a:t>Strong </a:t>
            </a:r>
            <a:r>
              <a:rPr lang="en-US" dirty="0" err="1" smtClean="0"/>
              <a:t>vs</a:t>
            </a:r>
            <a:r>
              <a:rPr lang="en-US" dirty="0" smtClean="0"/>
              <a:t> Weak, Active </a:t>
            </a:r>
            <a:r>
              <a:rPr lang="en-US" dirty="0" err="1" smtClean="0"/>
              <a:t>vs</a:t>
            </a:r>
            <a:r>
              <a:rPr lang="en-US" dirty="0" smtClean="0"/>
              <a:t> Passive, Overstated versus Understated</a:t>
            </a:r>
          </a:p>
          <a:p>
            <a:pPr lvl="1"/>
            <a:r>
              <a:rPr lang="en-US" dirty="0" smtClean="0"/>
              <a:t>Pleasure, Pain, Virtue, Vice, Motivation, Cognitive Orientation, </a:t>
            </a:r>
            <a:r>
              <a:rPr lang="en-US" dirty="0" err="1" smtClean="0"/>
              <a:t>etc</a:t>
            </a:r>
            <a:endParaRPr lang="en-US" dirty="0" smtClean="0"/>
          </a:p>
          <a:p>
            <a:r>
              <a:rPr lang="en-US" dirty="0" smtClean="0"/>
              <a:t>Free for Research Use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00200" y="829330"/>
            <a:ext cx="701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Philip </a:t>
            </a:r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J. </a:t>
            </a:r>
            <a:r>
              <a:rPr lang="en-US" sz="14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Stone, Dexter C </a:t>
            </a:r>
            <a:r>
              <a:rPr lang="en-US" sz="1400" dirty="0" err="1">
                <a:solidFill>
                  <a:schemeClr val="accent5">
                    <a:lumMod val="75000"/>
                  </a:schemeClr>
                </a:solidFill>
                <a:latin typeface="+mn-lt"/>
              </a:rPr>
              <a:t>Dunphy</a:t>
            </a:r>
            <a:r>
              <a:rPr lang="en-US" sz="14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, Marshall </a:t>
            </a:r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S. </a:t>
            </a:r>
            <a:r>
              <a:rPr lang="en-US" sz="14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Smith, Daniel </a:t>
            </a:r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M. </a:t>
            </a:r>
            <a:r>
              <a:rPr lang="en-US" sz="14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Ogilvie. 1966</a:t>
            </a:r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. The </a:t>
            </a:r>
            <a:r>
              <a:rPr lang="en-US" sz="14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General Inquirer: A Computer Approach to Content </a:t>
            </a:r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Analysis. MIT </a:t>
            </a:r>
            <a:r>
              <a:rPr lang="en-US" sz="14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Press</a:t>
            </a:r>
          </a:p>
        </p:txBody>
      </p:sp>
    </p:spTree>
    <p:extLst>
      <p:ext uri="{BB962C8B-B14F-4D97-AF65-F5344CB8AC3E}">
        <p14:creationId xmlns:p14="http://schemas.microsoft.com/office/powerpoint/2010/main" val="2666582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-95250"/>
            <a:ext cx="7772400" cy="857250"/>
          </a:xfrm>
        </p:spPr>
        <p:txBody>
          <a:bodyPr/>
          <a:lstStyle/>
          <a:p>
            <a:r>
              <a:rPr lang="en-US" dirty="0" smtClean="0"/>
              <a:t>LIWC </a:t>
            </a:r>
            <a:r>
              <a:rPr lang="en-US" dirty="0"/>
              <a:t>(Linguistic Inquiry and Word Count)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819150"/>
            <a:ext cx="7924800" cy="3429000"/>
          </a:xfrm>
        </p:spPr>
        <p:txBody>
          <a:bodyPr/>
          <a:lstStyle/>
          <a:p>
            <a:pPr marL="457200" lvl="1" indent="0">
              <a:buNone/>
            </a:pPr>
            <a:r>
              <a:rPr lang="en-US" sz="1600" dirty="0" err="1">
                <a:solidFill>
                  <a:srgbClr val="28817A"/>
                </a:solidFill>
              </a:rPr>
              <a:t>Pennebaker</a:t>
            </a:r>
            <a:r>
              <a:rPr lang="en-US" sz="1600" dirty="0">
                <a:solidFill>
                  <a:srgbClr val="28817A"/>
                </a:solidFill>
              </a:rPr>
              <a:t>, J.W., Booth, R.J., &amp; Francis, M.E. (2007). Linguistic Inquiry and Word Count: LIWC 2007. Austin, </a:t>
            </a:r>
            <a:r>
              <a:rPr lang="en-US" sz="1600" dirty="0" smtClean="0">
                <a:solidFill>
                  <a:srgbClr val="28817A"/>
                </a:solidFill>
              </a:rPr>
              <a:t>TX</a:t>
            </a:r>
            <a:endParaRPr lang="en-US" sz="1600" dirty="0">
              <a:solidFill>
                <a:srgbClr val="28817A"/>
              </a:solidFill>
            </a:endParaRPr>
          </a:p>
          <a:p>
            <a:r>
              <a:rPr lang="en-US" dirty="0" smtClean="0"/>
              <a:t>Home page: </a:t>
            </a:r>
            <a:r>
              <a:rPr lang="pl-PL" dirty="0">
                <a:hlinkClick r:id="rId2"/>
              </a:rPr>
              <a:t>http://www.liwc.net</a:t>
            </a:r>
            <a:r>
              <a:rPr lang="pl-PL" dirty="0" smtClean="0">
                <a:hlinkClick r:id="rId2"/>
              </a:rPr>
              <a:t>/</a:t>
            </a:r>
            <a:endParaRPr lang="pl-PL" dirty="0" smtClean="0"/>
          </a:p>
          <a:p>
            <a:r>
              <a:rPr lang="en-US" dirty="0" smtClean="0"/>
              <a:t>2300 words, &gt;70 classes</a:t>
            </a:r>
          </a:p>
          <a:p>
            <a:r>
              <a:rPr lang="en-US" sz="2200" b="1" dirty="0" smtClean="0"/>
              <a:t>Affective Processes</a:t>
            </a:r>
          </a:p>
          <a:p>
            <a:pPr lvl="1"/>
            <a:r>
              <a:rPr lang="en-US" dirty="0" smtClean="0"/>
              <a:t>negative emotion (</a:t>
            </a:r>
            <a:r>
              <a:rPr lang="en-US" i="1" dirty="0" smtClean="0"/>
              <a:t>bad, weird, hate, problem, tough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positive emotion (</a:t>
            </a:r>
            <a:r>
              <a:rPr lang="en-US" i="1" dirty="0" smtClean="0"/>
              <a:t>love, nice, sweet</a:t>
            </a:r>
            <a:r>
              <a:rPr lang="en-US" dirty="0" smtClean="0"/>
              <a:t>)</a:t>
            </a:r>
          </a:p>
          <a:p>
            <a:r>
              <a:rPr lang="en-US" sz="2200" b="1" dirty="0" smtClean="0"/>
              <a:t>Cognitive Processes</a:t>
            </a:r>
          </a:p>
          <a:p>
            <a:pPr lvl="1"/>
            <a:r>
              <a:rPr lang="en-US" dirty="0" smtClean="0"/>
              <a:t>Tentative (</a:t>
            </a:r>
            <a:r>
              <a:rPr lang="en-US" i="1" dirty="0" smtClean="0"/>
              <a:t>maybe, perhaps, guess</a:t>
            </a:r>
            <a:r>
              <a:rPr lang="en-US" dirty="0" smtClean="0"/>
              <a:t>), Inhibition (</a:t>
            </a:r>
            <a:r>
              <a:rPr lang="en-US" i="1" dirty="0" smtClean="0"/>
              <a:t>block, constraint</a:t>
            </a:r>
            <a:r>
              <a:rPr lang="en-US" dirty="0" smtClean="0"/>
              <a:t>)</a:t>
            </a:r>
          </a:p>
          <a:p>
            <a:r>
              <a:rPr lang="en-US" sz="2200" b="1" dirty="0" smtClean="0"/>
              <a:t>Pronouns, Negation </a:t>
            </a:r>
            <a:r>
              <a:rPr lang="en-US" sz="2200" dirty="0" smtClean="0"/>
              <a:t>(</a:t>
            </a:r>
            <a:r>
              <a:rPr lang="en-US" sz="2200" i="1" dirty="0" smtClean="0"/>
              <a:t>no, never</a:t>
            </a:r>
            <a:r>
              <a:rPr lang="en-US" sz="2200" dirty="0" smtClean="0"/>
              <a:t>), </a:t>
            </a:r>
            <a:r>
              <a:rPr lang="en-US" sz="2200" b="1" dirty="0" smtClean="0"/>
              <a:t>Quantifiers </a:t>
            </a:r>
            <a:r>
              <a:rPr lang="en-US" sz="2200" dirty="0" smtClean="0"/>
              <a:t>(</a:t>
            </a:r>
            <a:r>
              <a:rPr lang="en-US" sz="2200" i="1" dirty="0" smtClean="0"/>
              <a:t>few, many</a:t>
            </a:r>
            <a:r>
              <a:rPr lang="en-US" sz="2200" dirty="0" smtClean="0"/>
              <a:t>) </a:t>
            </a:r>
          </a:p>
          <a:p>
            <a:r>
              <a:rPr lang="en-US" sz="2200" dirty="0" smtClean="0"/>
              <a:t>$30 or $90 fee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5528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33350"/>
            <a:ext cx="7467600" cy="742950"/>
          </a:xfrm>
        </p:spPr>
        <p:txBody>
          <a:bodyPr/>
          <a:lstStyle/>
          <a:p>
            <a:r>
              <a:rPr lang="en-US" dirty="0" smtClean="0"/>
              <a:t>MPQA Subjectivity Cues Lexicon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190750"/>
            <a:ext cx="8534400" cy="2514600"/>
          </a:xfrm>
        </p:spPr>
        <p:txBody>
          <a:bodyPr/>
          <a:lstStyle/>
          <a:p>
            <a:r>
              <a:rPr lang="en-US" dirty="0"/>
              <a:t>Home page: </a:t>
            </a:r>
            <a:r>
              <a:rPr lang="en-US" dirty="0">
                <a:hlinkClick r:id="rId2"/>
              </a:rPr>
              <a:t>http://www.cs.pitt.edu/mpqa/</a:t>
            </a:r>
            <a:r>
              <a:rPr lang="en-US" dirty="0" smtClean="0">
                <a:hlinkClick r:id="rId2"/>
              </a:rPr>
              <a:t>subj_lexicon.html</a:t>
            </a:r>
            <a:endParaRPr lang="en-US" dirty="0" smtClean="0"/>
          </a:p>
          <a:p>
            <a:r>
              <a:rPr lang="en-US" dirty="0" smtClean="0"/>
              <a:t>6885 words from 8221 lemmas</a:t>
            </a:r>
          </a:p>
          <a:p>
            <a:pPr lvl="1"/>
            <a:r>
              <a:rPr lang="en-US" dirty="0" smtClean="0"/>
              <a:t>2718 positive</a:t>
            </a:r>
          </a:p>
          <a:p>
            <a:pPr lvl="1"/>
            <a:r>
              <a:rPr lang="en-US" dirty="0" smtClean="0"/>
              <a:t>4912 negative</a:t>
            </a:r>
          </a:p>
          <a:p>
            <a:r>
              <a:rPr lang="en-US" dirty="0" smtClean="0"/>
              <a:t>Each word annotated for intensity (strong, weak)</a:t>
            </a:r>
          </a:p>
          <a:p>
            <a:r>
              <a:rPr lang="en-US" smtClean="0"/>
              <a:t>GNU GPL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35DC5-7E65-8247-99AB-4E984F8A921E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66800" y="971550"/>
            <a:ext cx="724128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200" dirty="0" err="1">
                <a:solidFill>
                  <a:srgbClr val="28817A"/>
                </a:solidFill>
              </a:rPr>
              <a:t>Theresa</a:t>
            </a:r>
            <a:r>
              <a:rPr lang="pl-PL" sz="1200" dirty="0">
                <a:solidFill>
                  <a:srgbClr val="28817A"/>
                </a:solidFill>
              </a:rPr>
              <a:t> Wilson, </a:t>
            </a:r>
            <a:r>
              <a:rPr lang="pl-PL" sz="1200" dirty="0" err="1">
                <a:solidFill>
                  <a:srgbClr val="28817A"/>
                </a:solidFill>
              </a:rPr>
              <a:t>Janyce</a:t>
            </a:r>
            <a:r>
              <a:rPr lang="pl-PL" sz="1200" dirty="0">
                <a:solidFill>
                  <a:srgbClr val="28817A"/>
                </a:solidFill>
              </a:rPr>
              <a:t> </a:t>
            </a:r>
            <a:r>
              <a:rPr lang="pl-PL" sz="1200" dirty="0" err="1">
                <a:solidFill>
                  <a:srgbClr val="28817A"/>
                </a:solidFill>
              </a:rPr>
              <a:t>Wiebe</a:t>
            </a:r>
            <a:r>
              <a:rPr lang="pl-PL" sz="1200" dirty="0">
                <a:solidFill>
                  <a:srgbClr val="28817A"/>
                </a:solidFill>
              </a:rPr>
              <a:t>, and Paul Hoffmann (2005). </a:t>
            </a:r>
            <a:r>
              <a:rPr lang="pl-PL" sz="1200" dirty="0" err="1">
                <a:solidFill>
                  <a:srgbClr val="28817A"/>
                </a:solidFill>
              </a:rPr>
              <a:t>Recognizing</a:t>
            </a:r>
            <a:r>
              <a:rPr lang="pl-PL" sz="1200" dirty="0">
                <a:solidFill>
                  <a:srgbClr val="28817A"/>
                </a:solidFill>
              </a:rPr>
              <a:t> </a:t>
            </a:r>
            <a:r>
              <a:rPr lang="pl-PL" sz="1200" dirty="0" err="1">
                <a:solidFill>
                  <a:srgbClr val="28817A"/>
                </a:solidFill>
              </a:rPr>
              <a:t>Contextual</a:t>
            </a:r>
            <a:r>
              <a:rPr lang="pl-PL" sz="1200" dirty="0">
                <a:solidFill>
                  <a:srgbClr val="28817A"/>
                </a:solidFill>
              </a:rPr>
              <a:t> </a:t>
            </a:r>
            <a:r>
              <a:rPr lang="pl-PL" sz="1200" dirty="0" err="1">
                <a:solidFill>
                  <a:srgbClr val="28817A"/>
                </a:solidFill>
              </a:rPr>
              <a:t>Polarity</a:t>
            </a:r>
            <a:r>
              <a:rPr lang="pl-PL" sz="1200" dirty="0">
                <a:solidFill>
                  <a:srgbClr val="28817A"/>
                </a:solidFill>
              </a:rPr>
              <a:t> in </a:t>
            </a:r>
          </a:p>
          <a:p>
            <a:r>
              <a:rPr lang="pl-PL" sz="1200" dirty="0" err="1">
                <a:solidFill>
                  <a:srgbClr val="28817A"/>
                </a:solidFill>
              </a:rPr>
              <a:t>Phrase</a:t>
            </a:r>
            <a:r>
              <a:rPr lang="pl-PL" sz="1200" dirty="0">
                <a:solidFill>
                  <a:srgbClr val="28817A"/>
                </a:solidFill>
              </a:rPr>
              <a:t>-Level </a:t>
            </a:r>
            <a:r>
              <a:rPr lang="pl-PL" sz="1200" dirty="0" err="1">
                <a:solidFill>
                  <a:srgbClr val="28817A"/>
                </a:solidFill>
              </a:rPr>
              <a:t>Sentiment</a:t>
            </a:r>
            <a:r>
              <a:rPr lang="pl-PL" sz="1200" dirty="0">
                <a:solidFill>
                  <a:srgbClr val="28817A"/>
                </a:solidFill>
              </a:rPr>
              <a:t> Analysis. Proc. of HLT-EMNLP-2005</a:t>
            </a:r>
            <a:r>
              <a:rPr lang="pl-PL" sz="1200" dirty="0" smtClean="0">
                <a:solidFill>
                  <a:srgbClr val="28817A"/>
                </a:solidFill>
              </a:rPr>
              <a:t>.</a:t>
            </a:r>
          </a:p>
          <a:p>
            <a:endParaRPr lang="pl-PL" sz="1200" dirty="0">
              <a:solidFill>
                <a:srgbClr val="28817A"/>
              </a:solidFill>
            </a:endParaRPr>
          </a:p>
          <a:p>
            <a:r>
              <a:rPr lang="en-US" sz="1200" dirty="0" err="1">
                <a:solidFill>
                  <a:srgbClr val="28817A"/>
                </a:solidFill>
              </a:rPr>
              <a:t>Riloff</a:t>
            </a:r>
            <a:r>
              <a:rPr lang="en-US" sz="1200" dirty="0">
                <a:solidFill>
                  <a:srgbClr val="28817A"/>
                </a:solidFill>
              </a:rPr>
              <a:t> and </a:t>
            </a:r>
            <a:r>
              <a:rPr lang="en-US" sz="1200" dirty="0" err="1">
                <a:solidFill>
                  <a:srgbClr val="28817A"/>
                </a:solidFill>
              </a:rPr>
              <a:t>Wiebe</a:t>
            </a:r>
            <a:r>
              <a:rPr lang="en-US" sz="1200" dirty="0">
                <a:solidFill>
                  <a:srgbClr val="28817A"/>
                </a:solidFill>
              </a:rPr>
              <a:t> (2003). Learning extraction patterns for subjective expressions. EMNLP-2003.</a:t>
            </a:r>
          </a:p>
          <a:p>
            <a:endParaRPr lang="en-US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23035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Bing Liu Opinion Lexicon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038350"/>
            <a:ext cx="8534400" cy="333375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Bing Liu's Page on Opinion Mining</a:t>
            </a:r>
            <a:endParaRPr lang="en-US" dirty="0" smtClean="0"/>
          </a:p>
          <a:p>
            <a:r>
              <a:rPr lang="en-US" dirty="0">
                <a:hlinkClick r:id="rId3"/>
              </a:rPr>
              <a:t>http://www.cs.uic.edu/~liub/FBS/opinion-lexicon-</a:t>
            </a:r>
            <a:r>
              <a:rPr lang="en-US" dirty="0" smtClean="0">
                <a:hlinkClick r:id="rId3"/>
              </a:rPr>
              <a:t>English.rar</a:t>
            </a:r>
            <a:endParaRPr lang="en-US" dirty="0" smtClean="0"/>
          </a:p>
          <a:p>
            <a:endParaRPr lang="en-US" dirty="0" smtClean="0"/>
          </a:p>
          <a:p>
            <a:r>
              <a:rPr lang="en-US" sz="2800" dirty="0" smtClean="0"/>
              <a:t>6786 words</a:t>
            </a:r>
            <a:endParaRPr lang="en-US" sz="2800" dirty="0"/>
          </a:p>
          <a:p>
            <a:pPr lvl="1"/>
            <a:r>
              <a:rPr lang="en-US" sz="2400" dirty="0" smtClean="0"/>
              <a:t>2006 positive</a:t>
            </a:r>
          </a:p>
          <a:p>
            <a:pPr lvl="1"/>
            <a:r>
              <a:rPr lang="en-US" sz="2400" dirty="0" smtClean="0"/>
              <a:t>4783 negative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35DC5-7E65-8247-99AB-4E984F8A921E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09295" y="1123950"/>
            <a:ext cx="76627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rgbClr val="28817A"/>
                </a:solidFill>
                <a:latin typeface="+mn-lt"/>
              </a:rPr>
              <a:t>Minqing</a:t>
            </a:r>
            <a:r>
              <a:rPr lang="en-US" sz="1600" dirty="0" smtClean="0">
                <a:solidFill>
                  <a:srgbClr val="28817A"/>
                </a:solidFill>
                <a:latin typeface="+mn-lt"/>
              </a:rPr>
              <a:t> </a:t>
            </a:r>
            <a:r>
              <a:rPr lang="en-US" sz="1600" dirty="0">
                <a:solidFill>
                  <a:srgbClr val="28817A"/>
                </a:solidFill>
                <a:latin typeface="+mn-lt"/>
              </a:rPr>
              <a:t>Hu and Bing Liu. </a:t>
            </a:r>
            <a:r>
              <a:rPr lang="en-US" sz="1600" dirty="0" smtClean="0">
                <a:solidFill>
                  <a:srgbClr val="28817A"/>
                </a:solidFill>
                <a:latin typeface="+mn-lt"/>
              </a:rPr>
              <a:t>Mining </a:t>
            </a:r>
            <a:r>
              <a:rPr lang="en-US" sz="1600" dirty="0">
                <a:solidFill>
                  <a:srgbClr val="28817A"/>
                </a:solidFill>
                <a:latin typeface="+mn-lt"/>
              </a:rPr>
              <a:t>and Summarizing Customer </a:t>
            </a:r>
            <a:r>
              <a:rPr lang="en-US" sz="1600" dirty="0" smtClean="0">
                <a:solidFill>
                  <a:srgbClr val="28817A"/>
                </a:solidFill>
                <a:latin typeface="+mn-lt"/>
              </a:rPr>
              <a:t>Reviews. ACM SIGKDD-2004.</a:t>
            </a:r>
            <a:endParaRPr lang="en-US" sz="1600" dirty="0">
              <a:solidFill>
                <a:srgbClr val="28817A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23032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33350"/>
            <a:ext cx="7467600" cy="74295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Bing Shopping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2200" y="1352550"/>
            <a:ext cx="8534400" cy="3333750"/>
          </a:xfrm>
        </p:spPr>
        <p:txBody>
          <a:bodyPr/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35DC5-7E65-8247-99AB-4E984F8A921E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Picture 5" descr="bingshopping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000356"/>
            <a:ext cx="7162800" cy="3933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787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-95250"/>
            <a:ext cx="7772400" cy="857250"/>
          </a:xfrm>
        </p:spPr>
        <p:txBody>
          <a:bodyPr/>
          <a:lstStyle/>
          <a:p>
            <a:r>
              <a:rPr lang="en-US" dirty="0" err="1" smtClean="0"/>
              <a:t>SentiWordNet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819150"/>
            <a:ext cx="7924800" cy="3429000"/>
          </a:xfrm>
        </p:spPr>
        <p:txBody>
          <a:bodyPr/>
          <a:lstStyle/>
          <a:p>
            <a:pPr marL="457200" lvl="1" indent="0">
              <a:buNone/>
            </a:pPr>
            <a:r>
              <a:rPr lang="it-IT" sz="1600" dirty="0">
                <a:solidFill>
                  <a:srgbClr val="28817A"/>
                </a:solidFill>
              </a:rPr>
              <a:t>Stefano </a:t>
            </a:r>
            <a:r>
              <a:rPr lang="it-IT" sz="1600" dirty="0" err="1">
                <a:solidFill>
                  <a:srgbClr val="28817A"/>
                </a:solidFill>
              </a:rPr>
              <a:t>Baccianella</a:t>
            </a:r>
            <a:r>
              <a:rPr lang="it-IT" sz="1600" dirty="0">
                <a:solidFill>
                  <a:srgbClr val="28817A"/>
                </a:solidFill>
              </a:rPr>
              <a:t>, Andrea Esuli, and Fabrizio Sebastiani. </a:t>
            </a:r>
            <a:r>
              <a:rPr lang="it-IT" sz="1600" dirty="0" smtClean="0">
                <a:solidFill>
                  <a:srgbClr val="28817A"/>
                </a:solidFill>
              </a:rPr>
              <a:t>2010 SENTIWORDNET </a:t>
            </a:r>
            <a:r>
              <a:rPr lang="it-IT" sz="1600" dirty="0">
                <a:solidFill>
                  <a:srgbClr val="28817A"/>
                </a:solidFill>
              </a:rPr>
              <a:t>3.0: An </a:t>
            </a:r>
            <a:r>
              <a:rPr lang="it-IT" sz="1600" dirty="0" err="1">
                <a:solidFill>
                  <a:srgbClr val="28817A"/>
                </a:solidFill>
              </a:rPr>
              <a:t>Enhanced</a:t>
            </a:r>
            <a:r>
              <a:rPr lang="it-IT" sz="1600" dirty="0">
                <a:solidFill>
                  <a:srgbClr val="28817A"/>
                </a:solidFill>
              </a:rPr>
              <a:t> </a:t>
            </a:r>
            <a:r>
              <a:rPr lang="it-IT" sz="1600" dirty="0" err="1">
                <a:solidFill>
                  <a:srgbClr val="28817A"/>
                </a:solidFill>
              </a:rPr>
              <a:t>Lexical</a:t>
            </a:r>
            <a:r>
              <a:rPr lang="it-IT" sz="1600" dirty="0">
                <a:solidFill>
                  <a:srgbClr val="28817A"/>
                </a:solidFill>
              </a:rPr>
              <a:t> </a:t>
            </a:r>
            <a:r>
              <a:rPr lang="it-IT" sz="1600" dirty="0" smtClean="0">
                <a:solidFill>
                  <a:srgbClr val="28817A"/>
                </a:solidFill>
              </a:rPr>
              <a:t>Resource for </a:t>
            </a:r>
            <a:r>
              <a:rPr lang="it-IT" sz="1600" dirty="0" err="1">
                <a:solidFill>
                  <a:srgbClr val="28817A"/>
                </a:solidFill>
              </a:rPr>
              <a:t>Sentiment</a:t>
            </a:r>
            <a:r>
              <a:rPr lang="it-IT" sz="1600" dirty="0">
                <a:solidFill>
                  <a:srgbClr val="28817A"/>
                </a:solidFill>
              </a:rPr>
              <a:t> Analysis and Opinion </a:t>
            </a:r>
            <a:r>
              <a:rPr lang="it-IT" sz="1600" dirty="0" err="1">
                <a:solidFill>
                  <a:srgbClr val="28817A"/>
                </a:solidFill>
              </a:rPr>
              <a:t>Mining</a:t>
            </a:r>
            <a:r>
              <a:rPr lang="it-IT" sz="1600" dirty="0">
                <a:solidFill>
                  <a:srgbClr val="28817A"/>
                </a:solidFill>
              </a:rPr>
              <a:t>. </a:t>
            </a:r>
            <a:r>
              <a:rPr lang="it-IT" sz="1600" dirty="0" smtClean="0">
                <a:solidFill>
                  <a:srgbClr val="28817A"/>
                </a:solidFill>
              </a:rPr>
              <a:t>LREC-2010</a:t>
            </a:r>
          </a:p>
          <a:p>
            <a:pPr marL="342900" lvl="1" indent="-342900">
              <a:buClr>
                <a:srgbClr val="CC0000"/>
              </a:buClr>
            </a:pPr>
            <a:r>
              <a:rPr lang="en-US" sz="2400" dirty="0"/>
              <a:t>Home page: </a:t>
            </a:r>
            <a:r>
              <a:rPr lang="pl-PL" dirty="0">
                <a:hlinkClick r:id="rId2"/>
              </a:rPr>
              <a:t>http://sentiwordnet.isti.cnr.it</a:t>
            </a:r>
            <a:r>
              <a:rPr lang="pl-PL" dirty="0" smtClean="0">
                <a:hlinkClick r:id="rId2"/>
              </a:rPr>
              <a:t>/</a:t>
            </a:r>
            <a:endParaRPr lang="pl-PL" dirty="0" smtClean="0"/>
          </a:p>
          <a:p>
            <a:pPr marL="342900" lvl="1" indent="-342900">
              <a:buClr>
                <a:srgbClr val="CC0000"/>
              </a:buClr>
            </a:pPr>
            <a:r>
              <a:rPr lang="en-US" dirty="0" smtClean="0"/>
              <a:t>All </a:t>
            </a:r>
            <a:r>
              <a:rPr lang="en-US" dirty="0" err="1" smtClean="0"/>
              <a:t>WordNet</a:t>
            </a:r>
            <a:r>
              <a:rPr lang="en-US" dirty="0" smtClean="0"/>
              <a:t> </a:t>
            </a:r>
            <a:r>
              <a:rPr lang="en-US" dirty="0" err="1"/>
              <a:t>synsets</a:t>
            </a:r>
            <a:r>
              <a:rPr lang="en-US" dirty="0"/>
              <a:t> </a:t>
            </a:r>
            <a:r>
              <a:rPr lang="en-US" dirty="0" smtClean="0"/>
              <a:t>automatically annotated for degrees </a:t>
            </a:r>
            <a:r>
              <a:rPr lang="en-US" dirty="0"/>
              <a:t>of positivity</a:t>
            </a:r>
            <a:r>
              <a:rPr lang="en-US" dirty="0" smtClean="0"/>
              <a:t>, negativity, and neutrality/objectiveness</a:t>
            </a:r>
          </a:p>
          <a:p>
            <a:pPr marL="342900" lvl="1" indent="-342900">
              <a:buClr>
                <a:srgbClr val="CC0000"/>
              </a:buClr>
            </a:pPr>
            <a:r>
              <a:rPr lang="en-US" dirty="0" smtClean="0"/>
              <a:t> </a:t>
            </a:r>
            <a:r>
              <a:rPr lang="en-US" dirty="0"/>
              <a:t>[estimable(J,3)</a:t>
            </a:r>
            <a:r>
              <a:rPr lang="en-US" dirty="0" smtClean="0"/>
              <a:t>] “</a:t>
            </a:r>
            <a:r>
              <a:rPr lang="en-US" dirty="0"/>
              <a:t>may be computed or estimated” </a:t>
            </a:r>
          </a:p>
          <a:p>
            <a:pPr marL="0" lvl="1" indent="0">
              <a:buClr>
                <a:srgbClr val="CC0000"/>
              </a:buClr>
              <a:buNone/>
            </a:pPr>
            <a:r>
              <a:rPr lang="en-US" dirty="0" smtClean="0">
                <a:latin typeface="Courier"/>
                <a:cs typeface="Courier"/>
              </a:rPr>
              <a:t>	</a:t>
            </a:r>
            <a:r>
              <a:rPr lang="en-US" dirty="0" err="1" smtClean="0">
                <a:latin typeface="Courier"/>
                <a:cs typeface="Courier"/>
              </a:rPr>
              <a:t>Pos</a:t>
            </a:r>
            <a:r>
              <a:rPr lang="en-US" dirty="0" smtClean="0">
                <a:latin typeface="Courier"/>
                <a:cs typeface="Courier"/>
              </a:rPr>
              <a:t>  0   </a:t>
            </a:r>
            <a:r>
              <a:rPr lang="en-US" dirty="0" err="1" smtClean="0">
                <a:latin typeface="Courier"/>
                <a:cs typeface="Courier"/>
              </a:rPr>
              <a:t>Neg</a:t>
            </a:r>
            <a:r>
              <a:rPr lang="en-US" dirty="0" smtClean="0">
                <a:latin typeface="Courier"/>
                <a:cs typeface="Courier"/>
              </a:rPr>
              <a:t> 0   </a:t>
            </a:r>
            <a:r>
              <a:rPr lang="en-US" dirty="0" err="1" smtClean="0">
                <a:latin typeface="Courier"/>
                <a:cs typeface="Courier"/>
              </a:rPr>
              <a:t>Obj</a:t>
            </a:r>
            <a:r>
              <a:rPr lang="en-US" dirty="0" smtClean="0">
                <a:latin typeface="Courier"/>
                <a:cs typeface="Courier"/>
              </a:rPr>
              <a:t> </a:t>
            </a:r>
            <a:r>
              <a:rPr lang="en-US" dirty="0">
                <a:latin typeface="Courier"/>
                <a:cs typeface="Courier"/>
              </a:rPr>
              <a:t>1 </a:t>
            </a:r>
            <a:endParaRPr lang="en-US" dirty="0" smtClean="0">
              <a:latin typeface="Courier"/>
              <a:cs typeface="Courier"/>
            </a:endParaRPr>
          </a:p>
          <a:p>
            <a:pPr marL="342900" lvl="1" indent="-342900">
              <a:buClr>
                <a:srgbClr val="CC0000"/>
              </a:buClr>
            </a:pPr>
            <a:r>
              <a:rPr lang="en-US" dirty="0" smtClean="0"/>
              <a:t>[</a:t>
            </a:r>
            <a:r>
              <a:rPr lang="en-US" dirty="0"/>
              <a:t>estimable(J,1)] </a:t>
            </a:r>
            <a:r>
              <a:rPr lang="en-US" dirty="0" smtClean="0"/>
              <a:t>“</a:t>
            </a:r>
            <a:r>
              <a:rPr lang="en-US" dirty="0"/>
              <a:t>deserving of respect or high regard</a:t>
            </a:r>
            <a:r>
              <a:rPr lang="en-US" dirty="0" smtClean="0"/>
              <a:t>” </a:t>
            </a:r>
          </a:p>
          <a:p>
            <a:pPr marL="0" lvl="1" indent="0">
              <a:buClr>
                <a:srgbClr val="CC0000"/>
              </a:buClr>
              <a:buNone/>
            </a:pPr>
            <a:r>
              <a:rPr lang="en-US" dirty="0" smtClean="0">
                <a:latin typeface="Courier"/>
                <a:cs typeface="Courier"/>
              </a:rPr>
              <a:t>	</a:t>
            </a:r>
            <a:r>
              <a:rPr lang="en-US" dirty="0" err="1" smtClean="0">
                <a:latin typeface="Courier"/>
                <a:cs typeface="Courier"/>
              </a:rPr>
              <a:t>Pos</a:t>
            </a:r>
            <a:r>
              <a:rPr lang="en-US" dirty="0" smtClean="0">
                <a:latin typeface="Courier"/>
                <a:cs typeface="Courier"/>
              </a:rPr>
              <a:t> .75  </a:t>
            </a:r>
            <a:r>
              <a:rPr lang="en-US" dirty="0" err="1" smtClean="0">
                <a:latin typeface="Courier"/>
                <a:cs typeface="Courier"/>
              </a:rPr>
              <a:t>Neg</a:t>
            </a:r>
            <a:r>
              <a:rPr lang="en-US" dirty="0" smtClean="0">
                <a:latin typeface="Courier"/>
                <a:cs typeface="Courier"/>
              </a:rPr>
              <a:t> </a:t>
            </a:r>
            <a:r>
              <a:rPr lang="en-US" dirty="0">
                <a:latin typeface="Courier"/>
                <a:cs typeface="Courier"/>
              </a:rPr>
              <a:t>0 </a:t>
            </a:r>
            <a:r>
              <a:rPr lang="en-US" dirty="0" smtClean="0">
                <a:latin typeface="Courier"/>
                <a:cs typeface="Courier"/>
              </a:rPr>
              <a:t>  </a:t>
            </a:r>
            <a:r>
              <a:rPr lang="en-US" dirty="0" err="1">
                <a:latin typeface="Courier"/>
                <a:cs typeface="Courier"/>
              </a:rPr>
              <a:t>Obj</a:t>
            </a:r>
            <a:r>
              <a:rPr lang="en-US" dirty="0">
                <a:latin typeface="Courier"/>
                <a:cs typeface="Courier"/>
              </a:rPr>
              <a:t> .25 </a:t>
            </a:r>
          </a:p>
          <a:p>
            <a:pPr marL="342900" lvl="1" indent="-342900">
              <a:buClr>
                <a:srgbClr val="CC0000"/>
              </a:buClr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292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33350"/>
            <a:ext cx="7696200" cy="742950"/>
          </a:xfrm>
        </p:spPr>
        <p:txBody>
          <a:bodyPr/>
          <a:lstStyle/>
          <a:p>
            <a:r>
              <a:rPr lang="en-US" dirty="0" smtClean="0"/>
              <a:t>Disagreements between polarity lexicons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183245"/>
              </p:ext>
            </p:extLst>
          </p:nvPr>
        </p:nvGraphicFramePr>
        <p:xfrm>
          <a:off x="228600" y="1733550"/>
          <a:ext cx="8686800" cy="2494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28800"/>
                <a:gridCol w="1676400"/>
                <a:gridCol w="1581665"/>
                <a:gridCol w="1956486"/>
                <a:gridCol w="1643449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Opinion Lexicon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General</a:t>
                      </a:r>
                      <a:r>
                        <a:rPr lang="en-US" baseline="0" dirty="0" smtClean="0"/>
                        <a:t> Inquirer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SentiWordNet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LIWC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MPQA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33/5402</a:t>
                      </a:r>
                      <a:r>
                        <a:rPr lang="en-US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en-US" b="1" baseline="0" dirty="0" smtClean="0"/>
                        <a:t>(0.6%)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49/2867 </a:t>
                      </a:r>
                      <a:r>
                        <a:rPr lang="en-US" b="1" dirty="0" smtClean="0"/>
                        <a:t>(2%)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1127/4214 </a:t>
                      </a:r>
                      <a:r>
                        <a:rPr lang="en-US" b="1" dirty="0" smtClean="0"/>
                        <a:t>(27%)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12/363 </a:t>
                      </a:r>
                      <a:r>
                        <a:rPr lang="en-US" b="1" dirty="0" smtClean="0"/>
                        <a:t>(3%)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Opinion Lexicon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32/2411</a:t>
                      </a:r>
                      <a:r>
                        <a:rPr lang="en-US" dirty="0" smtClean="0"/>
                        <a:t> </a:t>
                      </a:r>
                      <a:r>
                        <a:rPr lang="en-US" b="1" dirty="0" smtClean="0"/>
                        <a:t>(1%)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1004/3994</a:t>
                      </a:r>
                      <a:r>
                        <a:rPr lang="en-US" dirty="0" smtClean="0"/>
                        <a:t> </a:t>
                      </a:r>
                      <a:r>
                        <a:rPr lang="en-US" b="1" dirty="0" smtClean="0"/>
                        <a:t>(25%)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9/403 </a:t>
                      </a:r>
                      <a:r>
                        <a:rPr lang="en-US" b="1" dirty="0" smtClean="0"/>
                        <a:t>(2%)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General Inquirer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520/2306 </a:t>
                      </a:r>
                      <a:r>
                        <a:rPr lang="en-US" b="1" dirty="0" smtClean="0"/>
                        <a:t>(23%)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1/204</a:t>
                      </a:r>
                      <a:r>
                        <a:rPr lang="en-US" dirty="0" smtClean="0"/>
                        <a:t> </a:t>
                      </a:r>
                      <a:r>
                        <a:rPr lang="en-US" b="1" dirty="0" smtClean="0"/>
                        <a:t>(0.5%)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SentiWordNet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174/694 </a:t>
                      </a:r>
                      <a:r>
                        <a:rPr lang="en-US" b="1" dirty="0" smtClean="0"/>
                        <a:t>(25%)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LIWC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35DC5-7E65-8247-99AB-4E984F8A921E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362200" y="971550"/>
            <a:ext cx="4315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+mn-lt"/>
              </a:rPr>
              <a:t>Christopher Potts</a:t>
            </a:r>
            <a:r>
              <a:rPr lang="en-US" sz="1800" dirty="0">
                <a:latin typeface="+mn-lt"/>
              </a:rPr>
              <a:t>, </a:t>
            </a:r>
            <a:r>
              <a:rPr lang="en-US" sz="1800" dirty="0">
                <a:latin typeface="+mn-lt"/>
                <a:hlinkClick r:id="rId2"/>
              </a:rPr>
              <a:t>Sentiment Tutorial</a:t>
            </a:r>
            <a:r>
              <a:rPr lang="en-US" sz="1800" dirty="0">
                <a:latin typeface="+mn-lt"/>
              </a:rPr>
              <a:t>, </a:t>
            </a:r>
            <a:r>
              <a:rPr lang="en-US" sz="1800" dirty="0" smtClean="0">
                <a:latin typeface="+mn-lt"/>
              </a:rPr>
              <a:t>2011 </a:t>
            </a:r>
            <a:endParaRPr lang="en-US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34488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85750"/>
            <a:ext cx="7772400" cy="514350"/>
          </a:xfrm>
        </p:spPr>
        <p:txBody>
          <a:bodyPr/>
          <a:lstStyle/>
          <a:p>
            <a:r>
              <a:rPr lang="en-US" dirty="0" smtClean="0"/>
              <a:t>Analyzing the polarity of each word in IMDB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likely is each word to appear in each sentiment class?</a:t>
            </a:r>
          </a:p>
          <a:p>
            <a:r>
              <a:rPr lang="en-US" dirty="0" smtClean="0"/>
              <a:t>Count(“bad”) in 1-star, 2-star, 3-star, etc.</a:t>
            </a:r>
          </a:p>
          <a:p>
            <a:r>
              <a:rPr lang="en-US" dirty="0" smtClean="0"/>
              <a:t>But can’t use raw counts: </a:t>
            </a:r>
          </a:p>
          <a:p>
            <a:r>
              <a:rPr lang="en-US" dirty="0" smtClean="0"/>
              <a:t>Instead, </a:t>
            </a:r>
            <a:r>
              <a:rPr lang="en-US" b="1" dirty="0" smtClean="0"/>
              <a:t>likelihood: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Make them comparable between words</a:t>
            </a:r>
          </a:p>
          <a:p>
            <a:pPr lvl="1"/>
            <a:r>
              <a:rPr lang="en-US" b="1" dirty="0" smtClean="0"/>
              <a:t>Scaled likelihood: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438400" y="895350"/>
            <a:ext cx="65465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28817A"/>
                </a:solidFill>
                <a:latin typeface="+mn-lt"/>
              </a:rPr>
              <a:t>Potts, Christopher. 2011. On the negativity of negation.  </a:t>
            </a:r>
            <a:r>
              <a:rPr lang="en-US" sz="1600" dirty="0" smtClean="0">
                <a:solidFill>
                  <a:srgbClr val="28817A"/>
                </a:solidFill>
                <a:latin typeface="+mn-lt"/>
              </a:rPr>
              <a:t>SALT  </a:t>
            </a:r>
            <a:r>
              <a:rPr lang="en-US" sz="1600" dirty="0">
                <a:solidFill>
                  <a:srgbClr val="28817A"/>
                </a:solidFill>
                <a:latin typeface="+mn-lt"/>
              </a:rPr>
              <a:t>20, 636-659.</a:t>
            </a:r>
          </a:p>
        </p:txBody>
      </p:sp>
      <p:pic>
        <p:nvPicPr>
          <p:cNvPr id="12" name="Picture 11" descr="imdb-bad-count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1809750"/>
            <a:ext cx="2743200" cy="2743200"/>
          </a:xfrm>
          <a:prstGeom prst="rect">
            <a:avLst/>
          </a:prstGeom>
        </p:spPr>
      </p:pic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8035609"/>
              </p:ext>
            </p:extLst>
          </p:nvPr>
        </p:nvGraphicFramePr>
        <p:xfrm>
          <a:off x="3484563" y="2679700"/>
          <a:ext cx="2578100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8" name="Equation" r:id="rId5" imgW="1460500" imgH="482600" progId="Equation.3">
                  <p:embed/>
                </p:oleObj>
              </mc:Choice>
              <mc:Fallback>
                <p:oleObj name="Equation" r:id="rId5" imgW="1460500" imgH="482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484563" y="2679700"/>
                        <a:ext cx="2578100" cy="850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9342852"/>
              </p:ext>
            </p:extLst>
          </p:nvPr>
        </p:nvGraphicFramePr>
        <p:xfrm>
          <a:off x="3352800" y="3943350"/>
          <a:ext cx="1258824" cy="9890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9" name="Equation" r:id="rId7" imgW="533400" imgH="419100" progId="Equation.3">
                  <p:embed/>
                </p:oleObj>
              </mc:Choice>
              <mc:Fallback>
                <p:oleObj name="Equation" r:id="rId7" imgW="533400" imgH="419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352800" y="3943350"/>
                        <a:ext cx="1258824" cy="9890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40528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-19050"/>
            <a:ext cx="7772400" cy="742950"/>
          </a:xfrm>
        </p:spPr>
        <p:txBody>
          <a:bodyPr/>
          <a:lstStyle/>
          <a:p>
            <a:r>
              <a:rPr lang="en-US" dirty="0" smtClean="0"/>
              <a:t>Analyzing the polarity of each word in IMDB</a:t>
            </a:r>
            <a:endParaRPr lang="en-US" dirty="0"/>
          </a:p>
        </p:txBody>
      </p:sp>
      <p:pic>
        <p:nvPicPr>
          <p:cNvPr id="5" name="Picture 4" descr="scalarpos-imdb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0" r="-2430"/>
          <a:stretch/>
        </p:blipFill>
        <p:spPr>
          <a:xfrm>
            <a:off x="740664" y="1200150"/>
            <a:ext cx="8534400" cy="2133600"/>
          </a:xfrm>
          <a:prstGeom prst="rect">
            <a:avLst/>
          </a:prstGeom>
        </p:spPr>
      </p:pic>
      <p:pic>
        <p:nvPicPr>
          <p:cNvPr id="6" name="Picture 5" descr="scalarneg-imdb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9" r="-2679"/>
          <a:stretch/>
        </p:blipFill>
        <p:spPr>
          <a:xfrm>
            <a:off x="685800" y="3257550"/>
            <a:ext cx="8534400" cy="21336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16200000">
            <a:off x="-138412" y="2124753"/>
            <a:ext cx="10586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+mn-lt"/>
              </a:rPr>
              <a:t>Scaled likelihood</a:t>
            </a:r>
          </a:p>
          <a:p>
            <a:r>
              <a:rPr lang="en-US" sz="1000" dirty="0" smtClean="0">
                <a:latin typeface="+mn-lt"/>
              </a:rPr>
              <a:t>P(</a:t>
            </a:r>
            <a:r>
              <a:rPr lang="en-US" sz="1000" dirty="0" err="1" smtClean="0">
                <a:latin typeface="+mn-lt"/>
              </a:rPr>
              <a:t>w|c</a:t>
            </a:r>
            <a:r>
              <a:rPr lang="en-US" sz="1000" dirty="0" smtClean="0">
                <a:latin typeface="+mn-lt"/>
              </a:rPr>
              <a:t>)/P(w)</a:t>
            </a:r>
            <a:endParaRPr lang="en-US" sz="100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-138412" y="4087735"/>
            <a:ext cx="10586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+mn-lt"/>
              </a:rPr>
              <a:t>Scaled likelihood</a:t>
            </a:r>
          </a:p>
          <a:p>
            <a:r>
              <a:rPr lang="en-US" sz="1000" dirty="0" smtClean="0">
                <a:latin typeface="+mn-lt"/>
              </a:rPr>
              <a:t>P(</a:t>
            </a:r>
            <a:r>
              <a:rPr lang="en-US" sz="1000" dirty="0" err="1" smtClean="0">
                <a:latin typeface="+mn-lt"/>
              </a:rPr>
              <a:t>w|c</a:t>
            </a:r>
            <a:r>
              <a:rPr lang="en-US" sz="1000" dirty="0" smtClean="0">
                <a:latin typeface="+mn-lt"/>
              </a:rPr>
              <a:t>)/P(w)</a:t>
            </a:r>
            <a:endParaRPr lang="en-US" sz="1000" dirty="0"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21285" y="742950"/>
            <a:ext cx="65465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28817A"/>
                </a:solidFill>
                <a:latin typeface="+mn-lt"/>
              </a:rPr>
              <a:t>Potts, Christopher. 2011. On the negativity of negation.  </a:t>
            </a:r>
            <a:r>
              <a:rPr lang="en-US" sz="1600" dirty="0" smtClean="0">
                <a:solidFill>
                  <a:srgbClr val="28817A"/>
                </a:solidFill>
                <a:latin typeface="+mn-lt"/>
              </a:rPr>
              <a:t>SALT  </a:t>
            </a:r>
            <a:r>
              <a:rPr lang="en-US" sz="1600" dirty="0">
                <a:solidFill>
                  <a:srgbClr val="28817A"/>
                </a:solidFill>
                <a:latin typeface="+mn-lt"/>
              </a:rPr>
              <a:t>20, 636-659.</a:t>
            </a:r>
          </a:p>
        </p:txBody>
      </p:sp>
    </p:spTree>
    <p:extLst>
      <p:ext uri="{BB962C8B-B14F-4D97-AF65-F5344CB8AC3E}">
        <p14:creationId xmlns:p14="http://schemas.microsoft.com/office/powerpoint/2010/main" val="2831681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33350"/>
            <a:ext cx="7467600" cy="742950"/>
          </a:xfrm>
        </p:spPr>
        <p:txBody>
          <a:bodyPr/>
          <a:lstStyle/>
          <a:p>
            <a:r>
              <a:rPr lang="en-US" dirty="0" smtClean="0"/>
              <a:t>Other sentiment feature: Logical negation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885950"/>
            <a:ext cx="8534400" cy="2895600"/>
          </a:xfrm>
        </p:spPr>
        <p:txBody>
          <a:bodyPr/>
          <a:lstStyle/>
          <a:p>
            <a:r>
              <a:rPr lang="en-US" sz="2800" dirty="0" smtClean="0"/>
              <a:t>Is logical negation (</a:t>
            </a:r>
            <a:r>
              <a:rPr lang="en-US" sz="2800" i="1" dirty="0" smtClean="0"/>
              <a:t>no, not</a:t>
            </a:r>
            <a:r>
              <a:rPr lang="en-US" sz="2800" dirty="0" smtClean="0"/>
              <a:t>) associated </a:t>
            </a:r>
            <a:r>
              <a:rPr lang="en-US" sz="2800" dirty="0"/>
              <a:t>with negative sentiment?</a:t>
            </a:r>
          </a:p>
          <a:p>
            <a:r>
              <a:rPr lang="en-US" sz="2800" dirty="0" smtClean="0"/>
              <a:t>Potts experiment:</a:t>
            </a:r>
            <a:endParaRPr lang="en-US" sz="2800" dirty="0"/>
          </a:p>
          <a:p>
            <a:pPr lvl="1"/>
            <a:r>
              <a:rPr lang="en-US" sz="2400" dirty="0" smtClean="0"/>
              <a:t>Count negation (</a:t>
            </a:r>
            <a:r>
              <a:rPr lang="en-US" sz="2400" i="1" dirty="0" smtClean="0"/>
              <a:t>not, </a:t>
            </a:r>
            <a:r>
              <a:rPr lang="en-US" sz="2400" i="1" dirty="0" err="1" smtClean="0"/>
              <a:t>n’t</a:t>
            </a:r>
            <a:r>
              <a:rPr lang="en-US" sz="2400" i="1" dirty="0" smtClean="0"/>
              <a:t>, no, never</a:t>
            </a:r>
            <a:r>
              <a:rPr lang="en-US" sz="2400" dirty="0" smtClean="0"/>
              <a:t>) </a:t>
            </a:r>
            <a:r>
              <a:rPr lang="en-US" sz="2400" dirty="0"/>
              <a:t>i</a:t>
            </a:r>
            <a:r>
              <a:rPr lang="en-US" sz="2400" dirty="0" smtClean="0"/>
              <a:t>n online reviews</a:t>
            </a:r>
            <a:endParaRPr lang="en-US" sz="2400" dirty="0"/>
          </a:p>
          <a:p>
            <a:pPr lvl="1"/>
            <a:r>
              <a:rPr lang="en-US" sz="2400" dirty="0" smtClean="0"/>
              <a:t>Regress against the review rating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209800" y="971550"/>
            <a:ext cx="65465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28817A"/>
                </a:solidFill>
                <a:latin typeface="+mn-lt"/>
              </a:rPr>
              <a:t>Potts, Christopher. 2011. On the negativity of negation.  </a:t>
            </a:r>
            <a:r>
              <a:rPr lang="en-US" sz="1600" dirty="0" smtClean="0">
                <a:solidFill>
                  <a:srgbClr val="28817A"/>
                </a:solidFill>
                <a:latin typeface="+mn-lt"/>
              </a:rPr>
              <a:t>SALT  </a:t>
            </a:r>
            <a:r>
              <a:rPr lang="en-US" sz="1600" dirty="0">
                <a:solidFill>
                  <a:srgbClr val="28817A"/>
                </a:solidFill>
                <a:latin typeface="+mn-lt"/>
              </a:rPr>
              <a:t>20, 636-659.</a:t>
            </a:r>
          </a:p>
        </p:txBody>
      </p:sp>
    </p:spTree>
    <p:extLst>
      <p:ext uri="{BB962C8B-B14F-4D97-AF65-F5344CB8AC3E}">
        <p14:creationId xmlns:p14="http://schemas.microsoft.com/office/powerpoint/2010/main" val="3367992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Potts 2011 Results:</a:t>
            </a:r>
            <a:br>
              <a:rPr lang="en-US" sz="3600" dirty="0" smtClean="0"/>
            </a:br>
            <a:r>
              <a:rPr lang="en-US" sz="3600" dirty="0" smtClean="0"/>
              <a:t>More negation in negative sentiment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600200" y="1581150"/>
            <a:ext cx="8534400" cy="333375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a</a:t>
            </a:r>
            <a:endParaRPr lang="en-US" dirty="0"/>
          </a:p>
        </p:txBody>
      </p:sp>
      <p:pic>
        <p:nvPicPr>
          <p:cNvPr id="5" name="Picture 4" descr="potts.tif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0" r="-4860"/>
          <a:stretch/>
        </p:blipFill>
        <p:spPr>
          <a:xfrm>
            <a:off x="1005840" y="1352550"/>
            <a:ext cx="8153400" cy="350415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6200000">
            <a:off x="-273329" y="2921280"/>
            <a:ext cx="1679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n-lt"/>
              </a:rPr>
              <a:t>Scaled likelihood</a:t>
            </a:r>
          </a:p>
          <a:p>
            <a:r>
              <a:rPr lang="en-US" sz="1400" dirty="0" smtClean="0">
                <a:latin typeface="+mn-lt"/>
              </a:rPr>
              <a:t>P(</a:t>
            </a:r>
            <a:r>
              <a:rPr lang="en-US" sz="1400" dirty="0" err="1" smtClean="0">
                <a:latin typeface="+mn-lt"/>
              </a:rPr>
              <a:t>w|c</a:t>
            </a:r>
            <a:r>
              <a:rPr lang="en-US" sz="1400" dirty="0" smtClean="0">
                <a:latin typeface="+mn-lt"/>
              </a:rPr>
              <a:t>)/P(w)</a:t>
            </a:r>
            <a:endParaRPr lang="en-US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53338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962400" y="133350"/>
            <a:ext cx="4800600" cy="1905000"/>
          </a:xfrm>
        </p:spPr>
        <p:txBody>
          <a:bodyPr/>
          <a:lstStyle/>
          <a:p>
            <a:r>
              <a:rPr lang="en-US" sz="4000" dirty="0" smtClean="0">
                <a:latin typeface="Calibri (Headings)"/>
                <a:cs typeface="Calibri (Headings)"/>
              </a:rPr>
              <a:t>Sentiment Analysis</a:t>
            </a:r>
            <a:endParaRPr lang="en-US" sz="4000" dirty="0">
              <a:latin typeface="Calibri (Headings)"/>
              <a:ea typeface="ＭＳ Ｐゴシック" charset="0"/>
              <a:cs typeface="Calibri (Headings)"/>
            </a:endParaRPr>
          </a:p>
        </p:txBody>
      </p:sp>
      <p:sp>
        <p:nvSpPr>
          <p:cNvPr id="16387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Times" charset="0"/>
              <a:buNone/>
            </a:pPr>
            <a:r>
              <a:rPr lang="en-US" sz="3600" dirty="0" smtClean="0">
                <a:solidFill>
                  <a:srgbClr val="A4001D"/>
                </a:solidFill>
                <a:latin typeface="Calibri"/>
                <a:ea typeface="ＭＳ Ｐゴシック" charset="0"/>
                <a:cs typeface="Calibri"/>
              </a:rPr>
              <a:t>Sentiment Lexicons</a:t>
            </a:r>
            <a:endParaRPr lang="en-US" sz="3600" dirty="0">
              <a:solidFill>
                <a:srgbClr val="A4001D"/>
              </a:solidFill>
              <a:latin typeface="Calibri"/>
              <a:ea typeface="ＭＳ Ｐゴシック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9436550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962400" y="133350"/>
            <a:ext cx="4800600" cy="1905000"/>
          </a:xfrm>
        </p:spPr>
        <p:txBody>
          <a:bodyPr/>
          <a:lstStyle/>
          <a:p>
            <a:r>
              <a:rPr lang="en-US" sz="4000" dirty="0" smtClean="0">
                <a:latin typeface="Calibri (Headings)"/>
                <a:cs typeface="Calibri (Headings)"/>
              </a:rPr>
              <a:t>Sentiment Analysis</a:t>
            </a:r>
            <a:endParaRPr lang="en-US" sz="4000" dirty="0">
              <a:latin typeface="Calibri (Headings)"/>
              <a:ea typeface="ＭＳ Ｐゴシック" charset="0"/>
              <a:cs typeface="Calibri (Headings)"/>
            </a:endParaRPr>
          </a:p>
        </p:txBody>
      </p:sp>
      <p:sp>
        <p:nvSpPr>
          <p:cNvPr id="16387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Times" charset="0"/>
              <a:buNone/>
            </a:pPr>
            <a:r>
              <a:rPr lang="en-US" sz="3600" dirty="0" smtClean="0">
                <a:solidFill>
                  <a:srgbClr val="A4001D"/>
                </a:solidFill>
                <a:latin typeface="Calibri"/>
                <a:ea typeface="ＭＳ Ｐゴシック" charset="0"/>
                <a:cs typeface="Calibri"/>
              </a:rPr>
              <a:t>Learning Sentiment Lexicons</a:t>
            </a:r>
            <a:endParaRPr lang="en-US" sz="3600" dirty="0">
              <a:solidFill>
                <a:srgbClr val="A4001D"/>
              </a:solidFill>
              <a:latin typeface="Calibri"/>
              <a:ea typeface="ＭＳ Ｐゴシック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8402251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Semi-supervised learning of lexicons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Use a small amount of information</a:t>
            </a:r>
          </a:p>
          <a:p>
            <a:pPr lvl="1"/>
            <a:r>
              <a:rPr lang="en-US" sz="2400" dirty="0" smtClean="0"/>
              <a:t>A few labeled examples</a:t>
            </a:r>
          </a:p>
          <a:p>
            <a:pPr lvl="1"/>
            <a:r>
              <a:rPr lang="en-US" sz="2400" dirty="0" smtClean="0"/>
              <a:t>A few hand-built patterns</a:t>
            </a:r>
          </a:p>
          <a:p>
            <a:r>
              <a:rPr lang="en-US" sz="2800" dirty="0" smtClean="0"/>
              <a:t>To bootstrap a lexicon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35DC5-7E65-8247-99AB-4E984F8A921E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592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Hatzivassiloglou</a:t>
            </a:r>
            <a:r>
              <a:rPr lang="en-US" dirty="0" smtClean="0"/>
              <a:t> and </a:t>
            </a:r>
            <a:r>
              <a:rPr lang="en-US" dirty="0" err="1"/>
              <a:t>McKeown</a:t>
            </a:r>
            <a:r>
              <a:rPr lang="en-US" dirty="0"/>
              <a:t> </a:t>
            </a:r>
            <a:r>
              <a:rPr lang="en-US" dirty="0" smtClean="0"/>
              <a:t>intuition for identifying word polarity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62150"/>
            <a:ext cx="8534400" cy="2514600"/>
          </a:xfrm>
        </p:spPr>
        <p:txBody>
          <a:bodyPr/>
          <a:lstStyle/>
          <a:p>
            <a:r>
              <a:rPr lang="en-US" sz="2800" dirty="0" smtClean="0"/>
              <a:t>Adjectives conjoined by “</a:t>
            </a:r>
            <a:r>
              <a:rPr lang="en-US" sz="2800" i="1" dirty="0" smtClean="0"/>
              <a:t>and</a:t>
            </a:r>
            <a:r>
              <a:rPr lang="en-US" sz="2800" dirty="0" smtClean="0"/>
              <a:t>” have same polarity</a:t>
            </a:r>
          </a:p>
          <a:p>
            <a:pPr lvl="1"/>
            <a:r>
              <a:rPr lang="en-US" sz="2400" dirty="0">
                <a:solidFill>
                  <a:srgbClr val="0000FF"/>
                </a:solidFill>
              </a:rPr>
              <a:t>Fair </a:t>
            </a:r>
            <a:r>
              <a:rPr lang="en-US" sz="2400" b="1" dirty="0">
                <a:solidFill>
                  <a:srgbClr val="0000FF"/>
                </a:solidFill>
              </a:rPr>
              <a:t>and</a:t>
            </a:r>
            <a:r>
              <a:rPr lang="en-US" sz="2400" dirty="0">
                <a:solidFill>
                  <a:srgbClr val="0000FF"/>
                </a:solidFill>
              </a:rPr>
              <a:t> legitimate</a:t>
            </a:r>
            <a:r>
              <a:rPr lang="en-US" sz="2400" dirty="0" smtClean="0">
                <a:solidFill>
                  <a:srgbClr val="0000FF"/>
                </a:solidFill>
              </a:rPr>
              <a:t>, corrupt </a:t>
            </a:r>
            <a:r>
              <a:rPr lang="en-US" sz="2400" b="1" dirty="0">
                <a:solidFill>
                  <a:srgbClr val="0000FF"/>
                </a:solidFill>
              </a:rPr>
              <a:t>and</a:t>
            </a:r>
            <a:r>
              <a:rPr lang="en-US" sz="2400" dirty="0">
                <a:solidFill>
                  <a:srgbClr val="0000FF"/>
                </a:solidFill>
              </a:rPr>
              <a:t> brutal</a:t>
            </a:r>
          </a:p>
          <a:p>
            <a:pPr lvl="1"/>
            <a:r>
              <a:rPr lang="en-US" sz="2400" dirty="0">
                <a:solidFill>
                  <a:srgbClr val="0000FF"/>
                </a:solidFill>
              </a:rPr>
              <a:t>*fair </a:t>
            </a:r>
            <a:r>
              <a:rPr lang="en-US" sz="2400" b="1" dirty="0">
                <a:solidFill>
                  <a:srgbClr val="0000FF"/>
                </a:solidFill>
              </a:rPr>
              <a:t>and</a:t>
            </a:r>
            <a:r>
              <a:rPr lang="en-US" sz="2400" dirty="0">
                <a:solidFill>
                  <a:srgbClr val="0000FF"/>
                </a:solidFill>
              </a:rPr>
              <a:t> brutal, *corrupt </a:t>
            </a:r>
            <a:r>
              <a:rPr lang="en-US" sz="2400" b="1" dirty="0">
                <a:solidFill>
                  <a:srgbClr val="0000FF"/>
                </a:solidFill>
              </a:rPr>
              <a:t>and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smtClean="0">
                <a:solidFill>
                  <a:srgbClr val="0000FF"/>
                </a:solidFill>
              </a:rPr>
              <a:t>legitimate</a:t>
            </a:r>
          </a:p>
          <a:p>
            <a:r>
              <a:rPr lang="en-US" sz="2800" dirty="0"/>
              <a:t>Adjectives conjoined by </a:t>
            </a:r>
            <a:r>
              <a:rPr lang="en-US" sz="2800" dirty="0" smtClean="0"/>
              <a:t>“</a:t>
            </a:r>
            <a:r>
              <a:rPr lang="en-US" sz="2800" i="1" dirty="0" smtClean="0"/>
              <a:t>but</a:t>
            </a:r>
            <a:r>
              <a:rPr lang="en-US" sz="2800" dirty="0" smtClean="0"/>
              <a:t>” do not</a:t>
            </a:r>
            <a:endParaRPr lang="en-US" sz="2800" dirty="0"/>
          </a:p>
          <a:p>
            <a:pPr lvl="1"/>
            <a:r>
              <a:rPr lang="en-US" sz="2400" dirty="0" smtClean="0">
                <a:solidFill>
                  <a:srgbClr val="0000FF"/>
                </a:solidFill>
              </a:rPr>
              <a:t>fair </a:t>
            </a:r>
            <a:r>
              <a:rPr lang="en-US" sz="2400" b="1" dirty="0" smtClean="0">
                <a:solidFill>
                  <a:srgbClr val="0000FF"/>
                </a:solidFill>
              </a:rPr>
              <a:t>but </a:t>
            </a:r>
            <a:r>
              <a:rPr lang="en-US" sz="2400" dirty="0" smtClean="0">
                <a:solidFill>
                  <a:srgbClr val="0000FF"/>
                </a:solidFill>
              </a:rPr>
              <a:t>brutal</a:t>
            </a:r>
            <a:endParaRPr lang="en-US" sz="2400" dirty="0">
              <a:solidFill>
                <a:srgbClr val="0000FF"/>
              </a:solidFill>
            </a:endParaRPr>
          </a:p>
          <a:p>
            <a:endParaRPr lang="en-US" b="1" dirty="0">
              <a:solidFill>
                <a:srgbClr val="99009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04800" y="4629150"/>
            <a:ext cx="1981200" cy="342900"/>
          </a:xfrm>
        </p:spPr>
        <p:txBody>
          <a:bodyPr/>
          <a:lstStyle/>
          <a:p>
            <a:fld id="{10F35DC5-7E65-8247-99AB-4E984F8A921E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09800" y="1072574"/>
            <a:ext cx="667618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rgbClr val="7CD7CF"/>
                </a:solidFill>
                <a:latin typeface="+mn-lt"/>
              </a:rPr>
              <a:t>Vasileios</a:t>
            </a:r>
            <a:r>
              <a:rPr lang="en-US" sz="1600" dirty="0">
                <a:solidFill>
                  <a:srgbClr val="7CD7CF"/>
                </a:solidFill>
                <a:latin typeface="+mn-lt"/>
              </a:rPr>
              <a:t> </a:t>
            </a:r>
            <a:r>
              <a:rPr lang="en-US" sz="1600" dirty="0" err="1">
                <a:solidFill>
                  <a:srgbClr val="7CD7CF"/>
                </a:solidFill>
                <a:latin typeface="+mn-lt"/>
              </a:rPr>
              <a:t>Hatzivassiloglou</a:t>
            </a:r>
            <a:r>
              <a:rPr lang="en-US" sz="1600" dirty="0">
                <a:solidFill>
                  <a:srgbClr val="7CD7CF"/>
                </a:solidFill>
                <a:latin typeface="+mn-lt"/>
              </a:rPr>
              <a:t> and Kathleen R. </a:t>
            </a:r>
            <a:r>
              <a:rPr lang="en-US" sz="1600" dirty="0" err="1">
                <a:solidFill>
                  <a:srgbClr val="7CD7CF"/>
                </a:solidFill>
                <a:latin typeface="+mn-lt"/>
              </a:rPr>
              <a:t>McKeown</a:t>
            </a:r>
            <a:r>
              <a:rPr lang="en-US" sz="1600" dirty="0">
                <a:solidFill>
                  <a:srgbClr val="7CD7CF"/>
                </a:solidFill>
                <a:latin typeface="+mn-lt"/>
              </a:rPr>
              <a:t>. 1997. Predicting the Semantic Orientation of Adjectives. ACL, 174–181</a:t>
            </a:r>
          </a:p>
        </p:txBody>
      </p:sp>
    </p:spTree>
    <p:extLst>
      <p:ext uri="{BB962C8B-B14F-4D97-AF65-F5344CB8AC3E}">
        <p14:creationId xmlns:p14="http://schemas.microsoft.com/office/powerpoint/2010/main" val="1365665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33350"/>
            <a:ext cx="7467600" cy="7429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Twitter sentiment versus Gallup Poll of Consumer Confidence</a:t>
            </a:r>
            <a:endParaRPr lang="en-US" sz="3556" dirty="0"/>
          </a:p>
        </p:txBody>
      </p:sp>
      <p:pic>
        <p:nvPicPr>
          <p:cNvPr id="4" name="Content Placeholder 3" descr="twoplot_consconf2_k=15.png"/>
          <p:cNvPicPr>
            <a:picLocks noGrp="1" noChangeAspect="1"/>
          </p:cNvPicPr>
          <p:nvPr>
            <p:ph idx="1"/>
          </p:nvPr>
        </p:nvPicPr>
        <p:blipFill>
          <a:blip r:embed="rId3"/>
          <a:srcRect t="-1111" b="-1111"/>
          <a:stretch>
            <a:fillRect/>
          </a:stretch>
        </p:blipFill>
        <p:spPr>
          <a:xfrm>
            <a:off x="778566" y="1352550"/>
            <a:ext cx="7421214" cy="426718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9800" y="1776479"/>
            <a:ext cx="1447800" cy="10238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57616" y="1892300"/>
            <a:ext cx="1078124" cy="10604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76400" y="819150"/>
            <a:ext cx="731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Brendan O'Connor, </a:t>
            </a:r>
            <a:r>
              <a:rPr lang="en-US" sz="1200" dirty="0" err="1">
                <a:solidFill>
                  <a:schemeClr val="accent5">
                    <a:lumMod val="75000"/>
                  </a:schemeClr>
                </a:solidFill>
              </a:rPr>
              <a:t>Ramnath</a:t>
            </a:r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accent5">
                    <a:lumMod val="75000"/>
                  </a:schemeClr>
                </a:solidFill>
              </a:rPr>
              <a:t>Balasubramanyan</a:t>
            </a:r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, Bryan R. </a:t>
            </a:r>
            <a:r>
              <a:rPr lang="en-US" sz="1200" dirty="0" err="1">
                <a:solidFill>
                  <a:schemeClr val="accent5">
                    <a:lumMod val="75000"/>
                  </a:schemeClr>
                </a:solidFill>
              </a:rPr>
              <a:t>Routledge</a:t>
            </a:r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, and Noah A. 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Smith. 2010. 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From </a:t>
            </a:r>
            <a:r>
              <a:rPr lang="en-US" sz="12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Tweets to Polls: Linking Text Sentiment to Public Opinion Time 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Series. In </a:t>
            </a:r>
            <a:r>
              <a:rPr lang="en-US" sz="12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ICWSM-2010</a:t>
            </a:r>
          </a:p>
        </p:txBody>
      </p:sp>
    </p:spTree>
    <p:extLst>
      <p:ext uri="{BB962C8B-B14F-4D97-AF65-F5344CB8AC3E}">
        <p14:creationId xmlns:p14="http://schemas.microsoft.com/office/powerpoint/2010/main" val="1936589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Hatzivassiloglou</a:t>
            </a:r>
            <a:r>
              <a:rPr lang="en-US" dirty="0"/>
              <a:t> &amp; </a:t>
            </a:r>
            <a:r>
              <a:rPr lang="en-US" dirty="0" err="1"/>
              <a:t>McKeown</a:t>
            </a:r>
            <a:r>
              <a:rPr lang="en-US" dirty="0"/>
              <a:t> </a:t>
            </a:r>
            <a:r>
              <a:rPr lang="en-US" dirty="0" smtClean="0"/>
              <a:t>1997</a:t>
            </a:r>
            <a:br>
              <a:rPr lang="en-US" dirty="0" smtClean="0"/>
            </a:br>
            <a:r>
              <a:rPr lang="en-US" dirty="0" smtClean="0"/>
              <a:t>Step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Label </a:t>
            </a:r>
            <a:r>
              <a:rPr lang="en-US" sz="2800" b="1" dirty="0" smtClean="0"/>
              <a:t>seed set </a:t>
            </a:r>
            <a:r>
              <a:rPr lang="en-US" sz="2800" dirty="0" smtClean="0"/>
              <a:t>of 1336 adjectives </a:t>
            </a:r>
            <a:r>
              <a:rPr lang="en-US" sz="2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(all &gt;20 in 21 million word WSJ corpus)</a:t>
            </a:r>
            <a:endParaRPr lang="en-US" sz="2800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lvl="1"/>
            <a:r>
              <a:rPr lang="en-US" sz="2400" dirty="0" smtClean="0"/>
              <a:t>657 positive</a:t>
            </a:r>
          </a:p>
          <a:p>
            <a:pPr lvl="2"/>
            <a:r>
              <a:rPr lang="en-US" sz="2400" dirty="0"/>
              <a:t>adequate central clever </a:t>
            </a:r>
            <a:r>
              <a:rPr lang="en-US" sz="2400" dirty="0" smtClean="0"/>
              <a:t>famous intelligent </a:t>
            </a:r>
            <a:r>
              <a:rPr lang="en-US" sz="2400" dirty="0"/>
              <a:t>remarkable </a:t>
            </a:r>
            <a:r>
              <a:rPr lang="en-US" sz="2400" dirty="0" smtClean="0"/>
              <a:t>reputed sensitive </a:t>
            </a:r>
            <a:r>
              <a:rPr lang="en-US" sz="2400" dirty="0"/>
              <a:t>slender </a:t>
            </a:r>
            <a:r>
              <a:rPr lang="en-US" sz="2400" dirty="0" smtClean="0"/>
              <a:t>thriving…</a:t>
            </a:r>
          </a:p>
          <a:p>
            <a:pPr lvl="1"/>
            <a:r>
              <a:rPr lang="en-US" sz="2400" dirty="0" smtClean="0"/>
              <a:t>679 negative</a:t>
            </a:r>
          </a:p>
          <a:p>
            <a:pPr lvl="2"/>
            <a:r>
              <a:rPr lang="en-US" sz="2400" dirty="0" smtClean="0"/>
              <a:t>contagious </a:t>
            </a:r>
            <a:r>
              <a:rPr lang="en-US" sz="2400" dirty="0"/>
              <a:t>drunken ignorant </a:t>
            </a:r>
            <a:r>
              <a:rPr lang="en-US" sz="2400" dirty="0" smtClean="0"/>
              <a:t>lanky listless </a:t>
            </a:r>
            <a:r>
              <a:rPr lang="en-US" sz="2400" dirty="0"/>
              <a:t>primitive strident </a:t>
            </a:r>
            <a:r>
              <a:rPr lang="en-US" sz="2400" dirty="0" smtClean="0"/>
              <a:t>troublesome unresolved unsuspecting…</a:t>
            </a:r>
            <a:endParaRPr lang="en-US" sz="2400" dirty="0"/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35DC5-7E65-8247-99AB-4E984F8A921E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957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381000" y="1885950"/>
            <a:ext cx="7010400" cy="3235477"/>
            <a:chOff x="381000" y="1885950"/>
            <a:chExt cx="7010400" cy="3235477"/>
          </a:xfrm>
        </p:grpSpPr>
        <p:pic>
          <p:nvPicPr>
            <p:cNvPr id="6" name="Picture 5" descr="nice1.tif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1000" y="1885950"/>
              <a:ext cx="7010400" cy="828151"/>
            </a:xfrm>
            <a:prstGeom prst="rect">
              <a:avLst/>
            </a:prstGeom>
          </p:spPr>
        </p:pic>
        <p:pic>
          <p:nvPicPr>
            <p:cNvPr id="7" name="Picture 6" descr="nice2.tif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1000" y="2661138"/>
              <a:ext cx="7010400" cy="2460289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Hatzivassiloglou</a:t>
            </a:r>
            <a:r>
              <a:rPr lang="en-US" dirty="0"/>
              <a:t> &amp; </a:t>
            </a:r>
            <a:r>
              <a:rPr lang="en-US" dirty="0" err="1"/>
              <a:t>McKeown</a:t>
            </a:r>
            <a:r>
              <a:rPr lang="en-US" dirty="0"/>
              <a:t> </a:t>
            </a:r>
            <a:r>
              <a:rPr lang="en-US" dirty="0" smtClean="0"/>
              <a:t>1997</a:t>
            </a:r>
            <a:br>
              <a:rPr lang="en-US" dirty="0" smtClean="0"/>
            </a:br>
            <a:r>
              <a:rPr lang="en-US" dirty="0" smtClean="0"/>
              <a:t>Step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76350"/>
            <a:ext cx="8534400" cy="3333750"/>
          </a:xfrm>
        </p:spPr>
        <p:txBody>
          <a:bodyPr/>
          <a:lstStyle/>
          <a:p>
            <a:r>
              <a:rPr lang="en-US" sz="2800" dirty="0" smtClean="0"/>
              <a:t>Expand seed set to conjoined adjectives</a:t>
            </a:r>
            <a:endParaRPr lang="en-US" sz="2400" dirty="0"/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35DC5-7E65-8247-99AB-4E984F8A921E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7467600" y="3028950"/>
            <a:ext cx="1371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latin typeface="Lucida Sans" pitchFamily="-65" charset="0"/>
              </a:rPr>
              <a:t>n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Sans" pitchFamily="-65" charset="0"/>
              </a:rPr>
              <a:t>ice, helpful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Lucida Sans" pitchFamily="-65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7620000" y="4095750"/>
            <a:ext cx="1371600" cy="381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latin typeface="Lucida Sans" pitchFamily="-65" charset="0"/>
              </a:rPr>
              <a:t>n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Sans" pitchFamily="-65" charset="0"/>
              </a:rPr>
              <a:t>ice, classy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Lucida Sans" pitchFamily="-65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5334000" y="2647950"/>
            <a:ext cx="1676400" cy="381000"/>
          </a:xfrm>
          <a:prstGeom prst="ellipse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Lucida Sans" pitchFamily="-65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5297904" y="2691732"/>
            <a:ext cx="1752600" cy="4191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Lucida Sans" pitchFamily="-65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1524000" y="3867150"/>
            <a:ext cx="1752600" cy="419100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Lucida Sans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0528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4" grpId="0" animBg="1"/>
      <p:bldP spid="15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Hatzivassiloglou</a:t>
            </a:r>
            <a:r>
              <a:rPr lang="en-US" dirty="0"/>
              <a:t> &amp; </a:t>
            </a:r>
            <a:r>
              <a:rPr lang="en-US" dirty="0" err="1"/>
              <a:t>McKeown</a:t>
            </a:r>
            <a:r>
              <a:rPr lang="en-US" dirty="0"/>
              <a:t> 1997</a:t>
            </a:r>
            <a:br>
              <a:rPr lang="en-US" dirty="0"/>
            </a:br>
            <a:r>
              <a:rPr lang="en-US" dirty="0"/>
              <a:t>Step </a:t>
            </a:r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Supervised classifier assigns “polarity similarity” to each word pair, resulting in graph: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35DC5-7E65-8247-99AB-4E984F8A921E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22" name="Rectangle 21"/>
          <p:cNvSpPr/>
          <p:nvPr/>
        </p:nvSpPr>
        <p:spPr bwMode="auto">
          <a:xfrm>
            <a:off x="3810000" y="4324350"/>
            <a:ext cx="1371600" cy="381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Lucida Sans" pitchFamily="-65" charset="0"/>
              </a:rPr>
              <a:t>classy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Lucida Sans" pitchFamily="-65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1219200" y="3181350"/>
            <a:ext cx="1371600" cy="381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Lucida Sans" pitchFamily="-65" charset="0"/>
              </a:rPr>
              <a:t>nice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Lucida Sans" pitchFamily="-65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2743200" y="2495550"/>
            <a:ext cx="1371600" cy="381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Lucida Sans" pitchFamily="-65" charset="0"/>
              </a:rPr>
              <a:t>helpful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Lucida Sans" pitchFamily="-65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1752600" y="4324350"/>
            <a:ext cx="1371600" cy="381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Lucida Sans" pitchFamily="-65" charset="0"/>
              </a:rPr>
              <a:t>fair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Lucida Sans" pitchFamily="-65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5562600" y="2266950"/>
            <a:ext cx="1371600" cy="381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Lucida Sans" pitchFamily="-65" charset="0"/>
              </a:rPr>
              <a:t>brutal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Lucida Sans" pitchFamily="-65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7086600" y="3028950"/>
            <a:ext cx="1371600" cy="381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Lucida Sans" pitchFamily="-65" charset="0"/>
              </a:rPr>
              <a:t>irrational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Lucida Sans" pitchFamily="-65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5181600" y="3105150"/>
            <a:ext cx="1371600" cy="381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Lucida Sans" pitchFamily="-65" charset="0"/>
              </a:rPr>
              <a:t>corrupt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Lucida Sans" pitchFamily="-65" charset="0"/>
            </a:endParaRPr>
          </a:p>
        </p:txBody>
      </p:sp>
      <p:cxnSp>
        <p:nvCxnSpPr>
          <p:cNvPr id="31" name="Straight Connector 30"/>
          <p:cNvCxnSpPr>
            <a:stCxn id="27" idx="2"/>
            <a:endCxn id="29" idx="0"/>
          </p:cNvCxnSpPr>
          <p:nvPr/>
        </p:nvCxnSpPr>
        <p:spPr bwMode="auto">
          <a:xfrm flipH="1">
            <a:off x="5867400" y="2647950"/>
            <a:ext cx="381000" cy="457200"/>
          </a:xfrm>
          <a:prstGeom prst="line">
            <a:avLst/>
          </a:prstGeom>
          <a:gradFill rotWithShape="0">
            <a:gsLst>
              <a:gs pos="0">
                <a:srgbClr val="A50021"/>
              </a:gs>
              <a:gs pos="100000">
                <a:schemeClr val="tx1"/>
              </a:gs>
            </a:gsLst>
            <a:lin ang="0" scaled="1"/>
          </a:gradFill>
          <a:ln w="28575" cap="flat" cmpd="sng" algn="ctr">
            <a:solidFill>
              <a:srgbClr val="008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/>
          <p:cNvCxnSpPr>
            <a:stCxn id="24" idx="2"/>
            <a:endCxn id="22" idx="0"/>
          </p:cNvCxnSpPr>
          <p:nvPr/>
        </p:nvCxnSpPr>
        <p:spPr bwMode="auto">
          <a:xfrm>
            <a:off x="1905000" y="3562350"/>
            <a:ext cx="2590800" cy="762000"/>
          </a:xfrm>
          <a:prstGeom prst="line">
            <a:avLst/>
          </a:prstGeom>
          <a:gradFill rotWithShape="0">
            <a:gsLst>
              <a:gs pos="0">
                <a:srgbClr val="A50021"/>
              </a:gs>
              <a:gs pos="100000">
                <a:schemeClr val="tx1"/>
              </a:gs>
            </a:gsLst>
            <a:lin ang="0" scaled="1"/>
          </a:gradFill>
          <a:ln w="57150" cap="flat" cmpd="sng" algn="ctr">
            <a:solidFill>
              <a:srgbClr val="008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/>
          <p:cNvCxnSpPr>
            <a:stCxn id="24" idx="2"/>
            <a:endCxn id="26" idx="0"/>
          </p:cNvCxnSpPr>
          <p:nvPr/>
        </p:nvCxnSpPr>
        <p:spPr bwMode="auto">
          <a:xfrm>
            <a:off x="1905000" y="3562350"/>
            <a:ext cx="533400" cy="762000"/>
          </a:xfrm>
          <a:prstGeom prst="line">
            <a:avLst/>
          </a:prstGeom>
          <a:gradFill rotWithShape="0">
            <a:gsLst>
              <a:gs pos="0">
                <a:srgbClr val="A50021"/>
              </a:gs>
              <a:gs pos="100000">
                <a:schemeClr val="tx1"/>
              </a:gs>
            </a:gsLst>
            <a:lin ang="0" scaled="1"/>
          </a:gradFill>
          <a:ln w="57150" cap="flat" cmpd="sng" algn="ctr">
            <a:solidFill>
              <a:srgbClr val="008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/>
          <p:cNvCxnSpPr>
            <a:stCxn id="26" idx="0"/>
            <a:endCxn id="29" idx="2"/>
          </p:cNvCxnSpPr>
          <p:nvPr/>
        </p:nvCxnSpPr>
        <p:spPr bwMode="auto">
          <a:xfrm flipV="1">
            <a:off x="2438400" y="3486150"/>
            <a:ext cx="3429000" cy="838200"/>
          </a:xfrm>
          <a:prstGeom prst="line">
            <a:avLst/>
          </a:prstGeom>
          <a:gradFill rotWithShape="0">
            <a:gsLst>
              <a:gs pos="0">
                <a:srgbClr val="A50021"/>
              </a:gs>
              <a:gs pos="100000">
                <a:schemeClr val="tx1"/>
              </a:gs>
            </a:gsLst>
            <a:lin ang="0" scaled="1"/>
          </a:gradFill>
          <a:ln w="38100" cap="flat" cmpd="sng" algn="ctr">
            <a:solidFill>
              <a:srgbClr val="CC0000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/>
          <p:cNvCxnSpPr>
            <a:stCxn id="28" idx="0"/>
            <a:endCxn id="27" idx="2"/>
          </p:cNvCxnSpPr>
          <p:nvPr/>
        </p:nvCxnSpPr>
        <p:spPr bwMode="auto">
          <a:xfrm flipH="1" flipV="1">
            <a:off x="6248400" y="2647950"/>
            <a:ext cx="1524000" cy="381000"/>
          </a:xfrm>
          <a:prstGeom prst="line">
            <a:avLst/>
          </a:prstGeom>
          <a:gradFill rotWithShape="0">
            <a:gsLst>
              <a:gs pos="0">
                <a:srgbClr val="A50021"/>
              </a:gs>
              <a:gs pos="100000">
                <a:schemeClr val="tx1"/>
              </a:gs>
            </a:gsLst>
            <a:lin ang="0" scaled="1"/>
          </a:gradFill>
          <a:ln w="28575" cap="flat" cmpd="sng" algn="ctr">
            <a:solidFill>
              <a:srgbClr val="008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/>
          <p:cNvCxnSpPr>
            <a:stCxn id="25" idx="2"/>
            <a:endCxn id="24" idx="0"/>
          </p:cNvCxnSpPr>
          <p:nvPr/>
        </p:nvCxnSpPr>
        <p:spPr bwMode="auto">
          <a:xfrm flipH="1">
            <a:off x="1905000" y="2876550"/>
            <a:ext cx="1524000" cy="304800"/>
          </a:xfrm>
          <a:prstGeom prst="line">
            <a:avLst/>
          </a:prstGeom>
          <a:gradFill rotWithShape="0">
            <a:gsLst>
              <a:gs pos="0">
                <a:srgbClr val="A50021"/>
              </a:gs>
              <a:gs pos="100000">
                <a:schemeClr val="tx1"/>
              </a:gs>
            </a:gsLst>
            <a:lin ang="0" scaled="1"/>
          </a:gradFill>
          <a:ln w="28575" cap="flat" cmpd="sng" algn="ctr">
            <a:solidFill>
              <a:srgbClr val="008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>
            <a:stCxn id="25" idx="3"/>
            <a:endCxn id="27" idx="1"/>
          </p:cNvCxnSpPr>
          <p:nvPr/>
        </p:nvCxnSpPr>
        <p:spPr bwMode="auto">
          <a:xfrm flipV="1">
            <a:off x="4114800" y="2457450"/>
            <a:ext cx="1447800" cy="228600"/>
          </a:xfrm>
          <a:prstGeom prst="line">
            <a:avLst/>
          </a:prstGeom>
          <a:gradFill rotWithShape="0">
            <a:gsLst>
              <a:gs pos="0">
                <a:srgbClr val="A50021"/>
              </a:gs>
              <a:gs pos="100000">
                <a:schemeClr val="tx1"/>
              </a:gs>
            </a:gsLst>
            <a:lin ang="0" scaled="1"/>
          </a:gradFill>
          <a:ln w="57150" cap="flat" cmpd="sng" algn="ctr">
            <a:solidFill>
              <a:srgbClr val="CC0000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103927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Hatzivassiloglou</a:t>
            </a:r>
            <a:r>
              <a:rPr lang="en-US" dirty="0"/>
              <a:t> &amp; </a:t>
            </a:r>
            <a:r>
              <a:rPr lang="en-US" dirty="0" err="1"/>
              <a:t>McKeown</a:t>
            </a:r>
            <a:r>
              <a:rPr lang="en-US" dirty="0"/>
              <a:t> 1997</a:t>
            </a:r>
            <a:br>
              <a:rPr lang="en-US" dirty="0"/>
            </a:br>
            <a:r>
              <a:rPr lang="en-US" dirty="0"/>
              <a:t>Step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Clustering for partitioning the graph into two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35DC5-7E65-8247-99AB-4E984F8A921E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22" name="Rectangle 21"/>
          <p:cNvSpPr/>
          <p:nvPr/>
        </p:nvSpPr>
        <p:spPr bwMode="auto">
          <a:xfrm>
            <a:off x="3810000" y="4324350"/>
            <a:ext cx="1371600" cy="381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Lucida Sans" pitchFamily="-65" charset="0"/>
              </a:rPr>
              <a:t>classy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Lucida Sans" pitchFamily="-65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1219200" y="3181350"/>
            <a:ext cx="1371600" cy="381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Lucida Sans" pitchFamily="-65" charset="0"/>
              </a:rPr>
              <a:t>nice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Lucida Sans" pitchFamily="-65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2743200" y="2495550"/>
            <a:ext cx="1371600" cy="381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Lucida Sans" pitchFamily="-65" charset="0"/>
              </a:rPr>
              <a:t>helpful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Lucida Sans" pitchFamily="-65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1752600" y="4324350"/>
            <a:ext cx="1371600" cy="381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Lucida Sans" pitchFamily="-65" charset="0"/>
              </a:rPr>
              <a:t>fair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Lucida Sans" pitchFamily="-65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5562600" y="2266950"/>
            <a:ext cx="1371600" cy="381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Lucida Sans" pitchFamily="-65" charset="0"/>
              </a:rPr>
              <a:t>brutal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Lucida Sans" pitchFamily="-65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7086600" y="3028950"/>
            <a:ext cx="1371600" cy="381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Lucida Sans" pitchFamily="-65" charset="0"/>
              </a:rPr>
              <a:t>irrational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Lucida Sans" pitchFamily="-65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5181600" y="3105150"/>
            <a:ext cx="1371600" cy="381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Lucida Sans" pitchFamily="-65" charset="0"/>
              </a:rPr>
              <a:t>corrupt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Lucida Sans" pitchFamily="-65" charset="0"/>
            </a:endParaRPr>
          </a:p>
        </p:txBody>
      </p:sp>
      <p:cxnSp>
        <p:nvCxnSpPr>
          <p:cNvPr id="31" name="Straight Connector 30"/>
          <p:cNvCxnSpPr>
            <a:stCxn id="27" idx="2"/>
            <a:endCxn id="29" idx="0"/>
          </p:cNvCxnSpPr>
          <p:nvPr/>
        </p:nvCxnSpPr>
        <p:spPr bwMode="auto">
          <a:xfrm flipH="1">
            <a:off x="5867400" y="2647950"/>
            <a:ext cx="381000" cy="457200"/>
          </a:xfrm>
          <a:prstGeom prst="line">
            <a:avLst/>
          </a:prstGeom>
          <a:gradFill rotWithShape="0">
            <a:gsLst>
              <a:gs pos="0">
                <a:srgbClr val="A50021"/>
              </a:gs>
              <a:gs pos="100000">
                <a:schemeClr val="tx1"/>
              </a:gs>
            </a:gsLst>
            <a:lin ang="0" scaled="1"/>
          </a:gradFill>
          <a:ln w="28575" cap="flat" cmpd="sng" algn="ctr">
            <a:solidFill>
              <a:srgbClr val="008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/>
          <p:cNvCxnSpPr>
            <a:stCxn id="24" idx="2"/>
            <a:endCxn id="22" idx="0"/>
          </p:cNvCxnSpPr>
          <p:nvPr/>
        </p:nvCxnSpPr>
        <p:spPr bwMode="auto">
          <a:xfrm>
            <a:off x="1905000" y="3562350"/>
            <a:ext cx="2590800" cy="762000"/>
          </a:xfrm>
          <a:prstGeom prst="line">
            <a:avLst/>
          </a:prstGeom>
          <a:gradFill rotWithShape="0">
            <a:gsLst>
              <a:gs pos="0">
                <a:srgbClr val="A50021"/>
              </a:gs>
              <a:gs pos="100000">
                <a:schemeClr val="tx1"/>
              </a:gs>
            </a:gsLst>
            <a:lin ang="0" scaled="1"/>
          </a:gradFill>
          <a:ln w="57150" cap="flat" cmpd="sng" algn="ctr">
            <a:solidFill>
              <a:srgbClr val="008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6" name="Straight Connector 35"/>
          <p:cNvCxnSpPr>
            <a:stCxn id="24" idx="2"/>
            <a:endCxn id="26" idx="0"/>
          </p:cNvCxnSpPr>
          <p:nvPr/>
        </p:nvCxnSpPr>
        <p:spPr bwMode="auto">
          <a:xfrm>
            <a:off x="1905000" y="3562350"/>
            <a:ext cx="533400" cy="762000"/>
          </a:xfrm>
          <a:prstGeom prst="line">
            <a:avLst/>
          </a:prstGeom>
          <a:gradFill rotWithShape="0">
            <a:gsLst>
              <a:gs pos="0">
                <a:srgbClr val="A50021"/>
              </a:gs>
              <a:gs pos="100000">
                <a:schemeClr val="tx1"/>
              </a:gs>
            </a:gsLst>
            <a:lin ang="0" scaled="1"/>
          </a:gradFill>
          <a:ln w="57150" cap="flat" cmpd="sng" algn="ctr">
            <a:solidFill>
              <a:srgbClr val="008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/>
          <p:cNvCxnSpPr>
            <a:stCxn id="26" idx="0"/>
            <a:endCxn id="29" idx="2"/>
          </p:cNvCxnSpPr>
          <p:nvPr/>
        </p:nvCxnSpPr>
        <p:spPr bwMode="auto">
          <a:xfrm flipV="1">
            <a:off x="2438400" y="3486150"/>
            <a:ext cx="3429000" cy="838200"/>
          </a:xfrm>
          <a:prstGeom prst="line">
            <a:avLst/>
          </a:prstGeom>
          <a:gradFill rotWithShape="0">
            <a:gsLst>
              <a:gs pos="0">
                <a:srgbClr val="A50021"/>
              </a:gs>
              <a:gs pos="100000">
                <a:schemeClr val="tx1"/>
              </a:gs>
            </a:gsLst>
            <a:lin ang="0" scaled="1"/>
          </a:gradFill>
          <a:ln w="38100" cap="flat" cmpd="sng" algn="ctr">
            <a:solidFill>
              <a:srgbClr val="CC0000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40" name="Straight Connector 39"/>
          <p:cNvCxnSpPr>
            <a:stCxn id="28" idx="0"/>
            <a:endCxn id="27" idx="2"/>
          </p:cNvCxnSpPr>
          <p:nvPr/>
        </p:nvCxnSpPr>
        <p:spPr bwMode="auto">
          <a:xfrm flipH="1" flipV="1">
            <a:off x="6248400" y="2647950"/>
            <a:ext cx="1524000" cy="381000"/>
          </a:xfrm>
          <a:prstGeom prst="line">
            <a:avLst/>
          </a:prstGeom>
          <a:gradFill rotWithShape="0">
            <a:gsLst>
              <a:gs pos="0">
                <a:srgbClr val="A50021"/>
              </a:gs>
              <a:gs pos="100000">
                <a:schemeClr val="tx1"/>
              </a:gs>
            </a:gsLst>
            <a:lin ang="0" scaled="1"/>
          </a:gradFill>
          <a:ln w="28575" cap="flat" cmpd="sng" algn="ctr">
            <a:solidFill>
              <a:srgbClr val="008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/>
          <p:cNvCxnSpPr>
            <a:stCxn id="25" idx="2"/>
            <a:endCxn id="24" idx="0"/>
          </p:cNvCxnSpPr>
          <p:nvPr/>
        </p:nvCxnSpPr>
        <p:spPr bwMode="auto">
          <a:xfrm flipH="1">
            <a:off x="1905000" y="2876550"/>
            <a:ext cx="1524000" cy="304800"/>
          </a:xfrm>
          <a:prstGeom prst="line">
            <a:avLst/>
          </a:prstGeom>
          <a:gradFill rotWithShape="0">
            <a:gsLst>
              <a:gs pos="0">
                <a:srgbClr val="A50021"/>
              </a:gs>
              <a:gs pos="100000">
                <a:schemeClr val="tx1"/>
              </a:gs>
            </a:gsLst>
            <a:lin ang="0" scaled="1"/>
          </a:gradFill>
          <a:ln w="28575" cap="flat" cmpd="sng" algn="ctr">
            <a:solidFill>
              <a:srgbClr val="008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>
            <a:stCxn id="25" idx="3"/>
            <a:endCxn id="27" idx="1"/>
          </p:cNvCxnSpPr>
          <p:nvPr/>
        </p:nvCxnSpPr>
        <p:spPr bwMode="auto">
          <a:xfrm flipV="1">
            <a:off x="4114800" y="2457450"/>
            <a:ext cx="1447800" cy="228600"/>
          </a:xfrm>
          <a:prstGeom prst="line">
            <a:avLst/>
          </a:prstGeom>
          <a:gradFill rotWithShape="0">
            <a:gsLst>
              <a:gs pos="0">
                <a:srgbClr val="A50021"/>
              </a:gs>
              <a:gs pos="100000">
                <a:schemeClr val="tx1"/>
              </a:gs>
            </a:gsLst>
            <a:lin ang="0" scaled="1"/>
          </a:gradFill>
          <a:ln w="57150" cap="flat" cmpd="sng" algn="ctr">
            <a:solidFill>
              <a:srgbClr val="CC0000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5" name="Oval 4"/>
          <p:cNvSpPr/>
          <p:nvPr/>
        </p:nvSpPr>
        <p:spPr bwMode="auto">
          <a:xfrm rot="1080000">
            <a:off x="1026648" y="2239379"/>
            <a:ext cx="4222286" cy="2874758"/>
          </a:xfrm>
          <a:prstGeom prst="ellipse">
            <a:avLst/>
          </a:prstGeom>
          <a:noFill/>
          <a:ln w="57150" cap="flat" cmpd="sng" algn="ctr">
            <a:solidFill>
              <a:srgbClr val="0000FF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Lucida Sans" pitchFamily="-65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5105400" y="1962150"/>
            <a:ext cx="3657600" cy="2057400"/>
          </a:xfrm>
          <a:prstGeom prst="ellipse">
            <a:avLst/>
          </a:prstGeom>
          <a:noFill/>
          <a:ln w="57150" cap="flat" cmpd="sng" algn="ctr">
            <a:solidFill>
              <a:schemeClr val="bg2">
                <a:lumMod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Lucida Sans" pitchFamily="-65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28800" y="2114550"/>
            <a:ext cx="4912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latin typeface="+mn-lt"/>
              </a:rPr>
              <a:t>+</a:t>
            </a:r>
            <a:endParaRPr lang="en-US" sz="4800" dirty="0">
              <a:latin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543800" y="2038350"/>
            <a:ext cx="3731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latin typeface="+mn-lt"/>
              </a:rPr>
              <a:t>-</a:t>
            </a:r>
            <a:endParaRPr lang="en-US" sz="4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93922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Output polarity lexicon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Positive</a:t>
            </a:r>
          </a:p>
          <a:p>
            <a:pPr lvl="1"/>
            <a:r>
              <a:rPr lang="en-US" dirty="0"/>
              <a:t>bold decisive disturbing generous good honest important large mature patient peaceful positive proud sound stimulating straightforward strange talented </a:t>
            </a:r>
            <a:r>
              <a:rPr lang="en-US" dirty="0" smtClean="0"/>
              <a:t>vigorous witty…</a:t>
            </a:r>
          </a:p>
          <a:p>
            <a:r>
              <a:rPr lang="en-US" dirty="0" smtClean="0"/>
              <a:t>Negative</a:t>
            </a:r>
          </a:p>
          <a:p>
            <a:pPr lvl="1"/>
            <a:r>
              <a:rPr lang="en-US" dirty="0"/>
              <a:t>ambiguous </a:t>
            </a:r>
            <a:r>
              <a:rPr lang="en-US" dirty="0" smtClean="0"/>
              <a:t>cautious cynical </a:t>
            </a:r>
            <a:r>
              <a:rPr lang="en-US" dirty="0"/>
              <a:t>evasive harmful hypocritical inefficient insecure irrational irresponsible minor outspoken </a:t>
            </a:r>
            <a:r>
              <a:rPr lang="en-US" dirty="0" smtClean="0"/>
              <a:t>pleasant reckless </a:t>
            </a:r>
            <a:r>
              <a:rPr lang="en-US" dirty="0"/>
              <a:t>risky </a:t>
            </a:r>
            <a:r>
              <a:rPr lang="en-US" dirty="0" smtClean="0"/>
              <a:t>selfish tedious </a:t>
            </a:r>
            <a:r>
              <a:rPr lang="en-US" dirty="0"/>
              <a:t>unsupported vulnerable </a:t>
            </a:r>
            <a:r>
              <a:rPr lang="en-US" dirty="0" smtClean="0"/>
              <a:t>wasteful…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35DC5-7E65-8247-99AB-4E984F8A921E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48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Output polarity lexicon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Positive</a:t>
            </a:r>
          </a:p>
          <a:p>
            <a:pPr lvl="1"/>
            <a:r>
              <a:rPr lang="en-US" dirty="0"/>
              <a:t>bold decisive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disturbing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dirty="0"/>
              <a:t>generous good honest important large mature patient peaceful positive proud sound stimulating straightforward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strange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dirty="0"/>
              <a:t>talented </a:t>
            </a:r>
            <a:r>
              <a:rPr lang="en-US" dirty="0" smtClean="0"/>
              <a:t>vigorous witty…</a:t>
            </a:r>
          </a:p>
          <a:p>
            <a:r>
              <a:rPr lang="en-US" dirty="0" smtClean="0"/>
              <a:t>Negative</a:t>
            </a:r>
          </a:p>
          <a:p>
            <a:pPr lvl="1"/>
            <a:r>
              <a:rPr lang="en-US" dirty="0"/>
              <a:t>ambiguous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cautious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dirty="0" smtClean="0"/>
              <a:t>cynical </a:t>
            </a:r>
            <a:r>
              <a:rPr lang="en-US" dirty="0"/>
              <a:t>evasive harmful hypocritical inefficient insecure irrational irresponsible minor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outspoken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pleasant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dirty="0" smtClean="0"/>
              <a:t>reckless </a:t>
            </a:r>
            <a:r>
              <a:rPr lang="en-US" dirty="0"/>
              <a:t>risky </a:t>
            </a:r>
            <a:r>
              <a:rPr lang="en-US" dirty="0" smtClean="0"/>
              <a:t>selfish tedious </a:t>
            </a:r>
            <a:r>
              <a:rPr lang="en-US" dirty="0"/>
              <a:t>unsupported vulnerable </a:t>
            </a:r>
            <a:r>
              <a:rPr lang="en-US" dirty="0" smtClean="0"/>
              <a:t>wasteful…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35DC5-7E65-8247-99AB-4E984F8A921E}" type="slidenum">
              <a:rPr lang="en-US" smtClean="0"/>
              <a:pPr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954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33350"/>
            <a:ext cx="7467600" cy="742950"/>
          </a:xfrm>
        </p:spPr>
        <p:txBody>
          <a:bodyPr/>
          <a:lstStyle/>
          <a:p>
            <a:r>
              <a:rPr lang="en-US" dirty="0" err="1" smtClean="0"/>
              <a:t>Turney</a:t>
            </a:r>
            <a:r>
              <a:rPr lang="en-US" dirty="0" smtClean="0"/>
              <a:t>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33550"/>
            <a:ext cx="8534400" cy="28956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Extract a </a:t>
            </a:r>
            <a:r>
              <a:rPr lang="en-US" i="1" dirty="0" smtClean="0"/>
              <a:t>phrasal lexicon </a:t>
            </a:r>
            <a:r>
              <a:rPr lang="en-US" dirty="0" smtClean="0"/>
              <a:t>from reviews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Learn polarity of each phrase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Rate a review by the average polarity of its phrases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35DC5-7E65-8247-99AB-4E984F8A921E}" type="slidenum">
              <a:rPr lang="en-US" smtClean="0"/>
              <a:pPr/>
              <a:t>56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828800" y="895350"/>
            <a:ext cx="7142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srgbClr val="28817A"/>
                </a:solidFill>
              </a:rPr>
              <a:t>Turney</a:t>
            </a:r>
            <a:r>
              <a:rPr lang="en-US" sz="1200" dirty="0">
                <a:solidFill>
                  <a:srgbClr val="28817A"/>
                </a:solidFill>
              </a:rPr>
              <a:t> (2002):  Thumbs Up or Thumbs Down? Semantic Orientation Applied to Unsupervised Classification of Reviews</a:t>
            </a:r>
            <a:endParaRPr lang="en-US" sz="1200" dirty="0">
              <a:solidFill>
                <a:srgbClr val="28817A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7974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Extract two-word phrases with adjectives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432281"/>
              </p:ext>
            </p:extLst>
          </p:nvPr>
        </p:nvGraphicFramePr>
        <p:xfrm>
          <a:off x="381000" y="1504950"/>
          <a:ext cx="8534400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00"/>
                <a:gridCol w="2844800"/>
                <a:gridCol w="284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First Word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Second Word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Third Word</a:t>
                      </a:r>
                      <a:r>
                        <a:rPr lang="en-US" sz="2400" baseline="0" dirty="0" smtClean="0"/>
                        <a:t>  (not extracted)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JJ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NN or NNS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28817A"/>
                          </a:solidFill>
                        </a:rPr>
                        <a:t>anything</a:t>
                      </a:r>
                      <a:endParaRPr lang="en-US" sz="2400" dirty="0">
                        <a:solidFill>
                          <a:srgbClr val="28817A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RB,</a:t>
                      </a:r>
                      <a:r>
                        <a:rPr lang="en-US" sz="2400" baseline="0" dirty="0" smtClean="0"/>
                        <a:t> RBR, RBS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JJ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28817A"/>
                          </a:solidFill>
                        </a:rPr>
                        <a:t>Not NN nor NNS</a:t>
                      </a:r>
                      <a:endParaRPr lang="en-US" sz="2400" dirty="0">
                        <a:solidFill>
                          <a:srgbClr val="28817A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JJ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JJ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28817A"/>
                          </a:solidFill>
                        </a:rPr>
                        <a:t>Not NN or NNS</a:t>
                      </a:r>
                      <a:endParaRPr lang="en-US" sz="2400" dirty="0">
                        <a:solidFill>
                          <a:srgbClr val="28817A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NN or NNS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JJ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28817A"/>
                          </a:solidFill>
                        </a:rPr>
                        <a:t>Nor NN nor</a:t>
                      </a:r>
                      <a:r>
                        <a:rPr lang="en-US" sz="2400" baseline="0" dirty="0" smtClean="0">
                          <a:solidFill>
                            <a:srgbClr val="28817A"/>
                          </a:solidFill>
                        </a:rPr>
                        <a:t> NNS</a:t>
                      </a:r>
                      <a:endParaRPr lang="en-US" sz="2400" dirty="0">
                        <a:solidFill>
                          <a:srgbClr val="28817A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RB, RBR, or RBS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VB, VBD, VBN, VBG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28817A"/>
                          </a:solidFill>
                        </a:rPr>
                        <a:t>anything</a:t>
                      </a:r>
                      <a:endParaRPr lang="en-US" sz="2400" dirty="0">
                        <a:solidFill>
                          <a:srgbClr val="28817A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35DC5-7E65-8247-99AB-4E984F8A921E}" type="slidenum">
              <a:rPr lang="en-US" smtClean="0"/>
              <a:pPr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387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measure polarity of a phrase?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Positive phrases co-occur more with </a:t>
            </a:r>
            <a:r>
              <a:rPr lang="en-US" i="1" dirty="0" smtClean="0"/>
              <a:t>“excellent”</a:t>
            </a:r>
          </a:p>
          <a:p>
            <a:r>
              <a:rPr lang="en-US" dirty="0" smtClean="0"/>
              <a:t>Negative phrases co-occur more with </a:t>
            </a:r>
            <a:r>
              <a:rPr lang="en-US" i="1" dirty="0" smtClean="0"/>
              <a:t>“poor”</a:t>
            </a:r>
          </a:p>
          <a:p>
            <a:r>
              <a:rPr lang="en-US" dirty="0" smtClean="0"/>
              <a:t>But how to measure co-occurrence?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35DC5-7E65-8247-99AB-4E984F8A921E}" type="slidenum">
              <a:rPr lang="en-US" smtClean="0"/>
              <a:pPr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310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2450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209550"/>
            <a:ext cx="7467600" cy="742950"/>
          </a:xfrm>
        </p:spPr>
        <p:txBody>
          <a:bodyPr/>
          <a:lstStyle/>
          <a:p>
            <a:r>
              <a:rPr lang="en-US" dirty="0" err="1"/>
              <a:t>Pointwise</a:t>
            </a:r>
            <a:r>
              <a:rPr lang="en-US" dirty="0"/>
              <a:t> Mutual Information</a:t>
            </a:r>
          </a:p>
        </p:txBody>
      </p:sp>
      <p:sp>
        <p:nvSpPr>
          <p:cNvPr id="15124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52400" y="1276350"/>
            <a:ext cx="9144000" cy="3429000"/>
          </a:xfrm>
        </p:spPr>
        <p:txBody>
          <a:bodyPr/>
          <a:lstStyle/>
          <a:p>
            <a:r>
              <a:rPr lang="en-US" sz="2800" b="1" dirty="0"/>
              <a:t>Mutual </a:t>
            </a:r>
            <a:r>
              <a:rPr lang="en-US" sz="2800" b="1" dirty="0" smtClean="0"/>
              <a:t>information </a:t>
            </a:r>
            <a:r>
              <a:rPr lang="en-US" sz="2800" dirty="0" smtClean="0"/>
              <a:t>between </a:t>
            </a:r>
            <a:r>
              <a:rPr lang="en-US" sz="2800" dirty="0"/>
              <a:t>2 random variables X and Y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r>
              <a:rPr lang="en-US" sz="2800" b="1" dirty="0" err="1"/>
              <a:t>Pointwise</a:t>
            </a:r>
            <a:r>
              <a:rPr lang="en-US" sz="2800" b="1" dirty="0"/>
              <a:t> mutual information</a:t>
            </a:r>
            <a:r>
              <a:rPr lang="en-US" sz="2800" dirty="0"/>
              <a:t>: </a:t>
            </a:r>
            <a:endParaRPr lang="en-US" sz="2800" dirty="0" smtClean="0"/>
          </a:p>
          <a:p>
            <a:pPr lvl="1"/>
            <a:r>
              <a:rPr lang="en-US" dirty="0"/>
              <a:t>H</a:t>
            </a:r>
            <a:r>
              <a:rPr lang="en-US" dirty="0" smtClean="0"/>
              <a:t>ow much more do events </a:t>
            </a:r>
            <a:r>
              <a:rPr lang="en-US" dirty="0"/>
              <a:t>x and y </a:t>
            </a:r>
            <a:r>
              <a:rPr lang="en-US" dirty="0" smtClean="0"/>
              <a:t>co-occur than if they </a:t>
            </a:r>
            <a:r>
              <a:rPr lang="en-US" dirty="0"/>
              <a:t>were </a:t>
            </a:r>
            <a:r>
              <a:rPr lang="en-US" dirty="0" smtClean="0"/>
              <a:t>independent?</a:t>
            </a:r>
            <a:endParaRPr lang="en-US" dirty="0"/>
          </a:p>
          <a:p>
            <a:pPr>
              <a:buFont typeface="Wingdings" pitchFamily="-65" charset="2"/>
              <a:buNone/>
            </a:pPr>
            <a:endParaRPr lang="en-US" dirty="0"/>
          </a:p>
          <a:p>
            <a:pPr>
              <a:buFont typeface="Wingdings" pitchFamily="-65" charset="2"/>
              <a:buNone/>
            </a:pPr>
            <a:endParaRPr lang="en-US" sz="1800" dirty="0"/>
          </a:p>
        </p:txBody>
      </p:sp>
      <p:graphicFrame>
        <p:nvGraphicFramePr>
          <p:cNvPr id="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6926545"/>
              </p:ext>
            </p:extLst>
          </p:nvPr>
        </p:nvGraphicFramePr>
        <p:xfrm>
          <a:off x="1752600" y="1809750"/>
          <a:ext cx="5341938" cy="1033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3" name="Equation" r:id="rId4" imgW="2235200" imgH="431800" progId="Equation.3">
                  <p:embed/>
                </p:oleObj>
              </mc:Choice>
              <mc:Fallback>
                <p:oleObj name="Equation" r:id="rId4" imgW="22352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1809750"/>
                        <a:ext cx="5341938" cy="1033463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247731"/>
              </p:ext>
            </p:extLst>
          </p:nvPr>
        </p:nvGraphicFramePr>
        <p:xfrm>
          <a:off x="2409825" y="3943350"/>
          <a:ext cx="4037013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4" name="Equation" r:id="rId6" imgW="1689100" imgH="355600" progId="Equation.3">
                  <p:embed/>
                </p:oleObj>
              </mc:Choice>
              <mc:Fallback>
                <p:oleObj name="Equation" r:id="rId6" imgW="1689100" imgH="355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09825" y="3943350"/>
                        <a:ext cx="4037013" cy="850900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36524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85750"/>
            <a:ext cx="7467600" cy="742950"/>
          </a:xfrm>
        </p:spPr>
        <p:txBody>
          <a:bodyPr/>
          <a:lstStyle/>
          <a:p>
            <a:r>
              <a:rPr lang="en-US" dirty="0" smtClean="0"/>
              <a:t>Twitter sentiment: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52550"/>
            <a:ext cx="4495800" cy="3333750"/>
          </a:xfrm>
        </p:spPr>
        <p:txBody>
          <a:bodyPr/>
          <a:lstStyle/>
          <a:p>
            <a:pPr marL="0" indent="0">
              <a:buNone/>
            </a:pPr>
            <a:r>
              <a:rPr lang="de-DE" sz="1800" dirty="0" smtClean="0"/>
              <a:t>Johan </a:t>
            </a:r>
            <a:r>
              <a:rPr lang="de-DE" sz="1800" dirty="0"/>
              <a:t>Bollen, </a:t>
            </a:r>
            <a:r>
              <a:rPr lang="de-DE" sz="1800" dirty="0" err="1"/>
              <a:t>Huina</a:t>
            </a:r>
            <a:r>
              <a:rPr lang="de-DE" sz="1800" dirty="0"/>
              <a:t> Mao, </a:t>
            </a:r>
            <a:r>
              <a:rPr lang="de-DE" sz="1800" dirty="0" err="1"/>
              <a:t>Xiaojun</a:t>
            </a:r>
            <a:r>
              <a:rPr lang="de-DE" sz="1800" dirty="0"/>
              <a:t> </a:t>
            </a:r>
            <a:r>
              <a:rPr lang="de-DE" sz="1800" dirty="0" smtClean="0"/>
              <a:t>Zeng. 2011. </a:t>
            </a:r>
            <a:r>
              <a:rPr lang="en-US" sz="2000" dirty="0" smtClean="0">
                <a:hlinkClick r:id="rId3"/>
              </a:rPr>
              <a:t>Twitter </a:t>
            </a:r>
            <a:r>
              <a:rPr lang="en-US" sz="2000" dirty="0">
                <a:hlinkClick r:id="rId3"/>
              </a:rPr>
              <a:t>mood predicts the stock market</a:t>
            </a:r>
            <a:r>
              <a:rPr lang="en-US" sz="2000" dirty="0" smtClean="0">
                <a:hlinkClick r:id="rId3"/>
              </a:rPr>
              <a:t>,</a:t>
            </a:r>
            <a:endParaRPr lang="en-US" sz="2000" dirty="0" smtClean="0"/>
          </a:p>
          <a:p>
            <a:pPr marL="0" indent="0">
              <a:buNone/>
            </a:pPr>
            <a:r>
              <a:rPr lang="en-US" sz="1800" dirty="0" smtClean="0"/>
              <a:t>Journal </a:t>
            </a:r>
            <a:r>
              <a:rPr lang="en-US" sz="1800" dirty="0"/>
              <a:t>of Computational </a:t>
            </a:r>
            <a:r>
              <a:rPr lang="en-US" sz="1800" dirty="0" smtClean="0"/>
              <a:t>Science 2:1, 1-8. 10.1016</a:t>
            </a:r>
            <a:r>
              <a:rPr lang="en-US" sz="1800" dirty="0"/>
              <a:t>/j.jocs.2010.12.007.</a:t>
            </a:r>
            <a:endParaRPr lang="de-DE" sz="1800" dirty="0" smtClean="0"/>
          </a:p>
          <a:p>
            <a:pPr marL="0" indent="0">
              <a:buNone/>
            </a:pPr>
            <a:endParaRPr lang="de-DE" sz="2000" dirty="0"/>
          </a:p>
          <a:p>
            <a:pPr marL="0" indent="0">
              <a:buNone/>
            </a:pPr>
            <a:r>
              <a:rPr lang="de-DE" sz="2000" dirty="0" smtClean="0"/>
              <a:t> 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35DC5-7E65-8247-99AB-4E984F8A921E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 descr="twittersentiment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-19050"/>
            <a:ext cx="4648200" cy="5181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4126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4498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285750"/>
            <a:ext cx="7467600" cy="742950"/>
          </a:xfrm>
        </p:spPr>
        <p:txBody>
          <a:bodyPr/>
          <a:lstStyle/>
          <a:p>
            <a:r>
              <a:rPr lang="en-US" dirty="0" err="1" smtClean="0"/>
              <a:t>Pointwise</a:t>
            </a:r>
            <a:r>
              <a:rPr lang="en-US" dirty="0" smtClean="0"/>
              <a:t> Mutual </a:t>
            </a:r>
            <a:r>
              <a:rPr lang="en-US" dirty="0"/>
              <a:t>Information</a:t>
            </a:r>
          </a:p>
        </p:txBody>
      </p:sp>
      <p:sp>
        <p:nvSpPr>
          <p:cNvPr id="15144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28600" y="1276350"/>
            <a:ext cx="9144000" cy="3429000"/>
          </a:xfrm>
        </p:spPr>
        <p:txBody>
          <a:bodyPr/>
          <a:lstStyle/>
          <a:p>
            <a:r>
              <a:rPr lang="en-US" sz="2800" b="1" dirty="0" err="1" smtClean="0"/>
              <a:t>Pointwise</a:t>
            </a:r>
            <a:r>
              <a:rPr lang="en-US" sz="2800" b="1" dirty="0" smtClean="0"/>
              <a:t> </a:t>
            </a:r>
            <a:r>
              <a:rPr lang="en-US" sz="2800" b="1" dirty="0"/>
              <a:t>mutual information</a:t>
            </a:r>
            <a:r>
              <a:rPr lang="en-US" sz="2800" dirty="0"/>
              <a:t>: </a:t>
            </a:r>
          </a:p>
          <a:p>
            <a:pPr lvl="1"/>
            <a:r>
              <a:rPr lang="en-US" dirty="0"/>
              <a:t>How much more do events x and y co-occur than if they were independent?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800" b="1" dirty="0"/>
              <a:t>PMI between two words</a:t>
            </a:r>
            <a:r>
              <a:rPr lang="en-US" sz="2800" dirty="0" smtClean="0"/>
              <a:t>: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How much more do </a:t>
            </a:r>
            <a:r>
              <a:rPr lang="en-US" dirty="0" smtClean="0"/>
              <a:t>two words co</a:t>
            </a:r>
            <a:r>
              <a:rPr lang="en-US" dirty="0"/>
              <a:t>-occur than if they were </a:t>
            </a:r>
            <a:r>
              <a:rPr lang="en-US" dirty="0" smtClean="0"/>
              <a:t>independent?</a:t>
            </a:r>
            <a:endParaRPr lang="en-US" dirty="0"/>
          </a:p>
          <a:p>
            <a:endParaRPr lang="en-US" sz="2000" dirty="0"/>
          </a:p>
          <a:p>
            <a:endParaRPr lang="en-US" sz="2000" dirty="0"/>
          </a:p>
        </p:txBody>
      </p:sp>
      <p:graphicFrame>
        <p:nvGraphicFramePr>
          <p:cNvPr id="10137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308112"/>
              </p:ext>
            </p:extLst>
          </p:nvPr>
        </p:nvGraphicFramePr>
        <p:xfrm>
          <a:off x="1169987" y="4235450"/>
          <a:ext cx="6678613" cy="881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1" name="Equation" r:id="rId4" imgW="2794000" imgH="368300" progId="Equation.3">
                  <p:embed/>
                </p:oleObj>
              </mc:Choice>
              <mc:Fallback>
                <p:oleObj name="Equation" r:id="rId4" imgW="2794000" imgH="368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9987" y="4235450"/>
                        <a:ext cx="6678613" cy="881063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3398667"/>
              </p:ext>
            </p:extLst>
          </p:nvPr>
        </p:nvGraphicFramePr>
        <p:xfrm>
          <a:off x="2363787" y="2343150"/>
          <a:ext cx="4037013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2" name="Equation" r:id="rId6" imgW="1689100" imgH="355600" progId="Equation.3">
                  <p:embed/>
                </p:oleObj>
              </mc:Choice>
              <mc:Fallback>
                <p:oleObj name="Equation" r:id="rId6" imgW="1689100" imgH="355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3787" y="2343150"/>
                        <a:ext cx="4037013" cy="850900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76857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4498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361950"/>
            <a:ext cx="7467600" cy="742950"/>
          </a:xfrm>
        </p:spPr>
        <p:txBody>
          <a:bodyPr/>
          <a:lstStyle/>
          <a:p>
            <a:r>
              <a:rPr lang="en-US" sz="2800" dirty="0" smtClean="0"/>
              <a:t>How to Estimate </a:t>
            </a:r>
            <a:r>
              <a:rPr lang="en-US" sz="2800" dirty="0" err="1" smtClean="0"/>
              <a:t>Pointwise</a:t>
            </a:r>
            <a:r>
              <a:rPr lang="en-US" sz="2800" dirty="0" smtClean="0"/>
              <a:t> Mutual </a:t>
            </a:r>
            <a:r>
              <a:rPr lang="en-US" sz="2800" dirty="0"/>
              <a:t>Information</a:t>
            </a:r>
          </a:p>
        </p:txBody>
      </p:sp>
      <p:sp>
        <p:nvSpPr>
          <p:cNvPr id="15144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0" y="1276350"/>
            <a:ext cx="9144000" cy="3429000"/>
          </a:xfrm>
        </p:spPr>
        <p:txBody>
          <a:bodyPr/>
          <a:lstStyle/>
          <a:p>
            <a:pPr lvl="1"/>
            <a:r>
              <a:rPr lang="en-US" sz="2800" dirty="0" smtClean="0"/>
              <a:t>Query </a:t>
            </a:r>
            <a:r>
              <a:rPr lang="en-US" sz="2800" dirty="0"/>
              <a:t>search engine  (</a:t>
            </a:r>
            <a:r>
              <a:rPr lang="en-US" sz="2800" dirty="0" err="1"/>
              <a:t>Altavista</a:t>
            </a:r>
            <a:r>
              <a:rPr lang="en-US" sz="2800" dirty="0"/>
              <a:t>)</a:t>
            </a:r>
          </a:p>
          <a:p>
            <a:pPr lvl="2"/>
            <a:r>
              <a:rPr lang="en-US" sz="2800" dirty="0" smtClean="0"/>
              <a:t>P(word) estimated by    </a:t>
            </a:r>
            <a:r>
              <a:rPr lang="en-US" sz="2600" dirty="0" smtClean="0">
                <a:latin typeface="Courier"/>
                <a:cs typeface="Courier"/>
              </a:rPr>
              <a:t>hits(word)/N</a:t>
            </a:r>
          </a:p>
          <a:p>
            <a:pPr lvl="2"/>
            <a:r>
              <a:rPr lang="en-US" sz="2800" dirty="0" smtClean="0"/>
              <a:t>P</a:t>
            </a:r>
            <a:r>
              <a:rPr lang="en-US" sz="2800" dirty="0"/>
              <a:t>(word</a:t>
            </a:r>
            <a:r>
              <a:rPr lang="en-US" sz="2800" baseline="-25000" dirty="0"/>
              <a:t>1</a:t>
            </a:r>
            <a:r>
              <a:rPr lang="en-US" sz="2800" dirty="0"/>
              <a:t>,word</a:t>
            </a:r>
            <a:r>
              <a:rPr lang="en-US" sz="2800" baseline="-25000" dirty="0"/>
              <a:t>2</a:t>
            </a:r>
            <a:r>
              <a:rPr lang="en-US" sz="2800" dirty="0"/>
              <a:t>) </a:t>
            </a:r>
            <a:r>
              <a:rPr lang="en-US" sz="2800" dirty="0" smtClean="0"/>
              <a:t>by   </a:t>
            </a:r>
            <a:r>
              <a:rPr lang="en-US" sz="2600" dirty="0" smtClean="0">
                <a:latin typeface="Courier"/>
                <a:cs typeface="Courier"/>
              </a:rPr>
              <a:t>hits</a:t>
            </a:r>
            <a:r>
              <a:rPr lang="en-US" sz="2600" dirty="0">
                <a:latin typeface="Courier"/>
                <a:cs typeface="Courier"/>
              </a:rPr>
              <a:t>(word1 NEAR word2</a:t>
            </a:r>
            <a:r>
              <a:rPr lang="en-US" sz="2600" dirty="0" smtClean="0">
                <a:latin typeface="Courier"/>
                <a:cs typeface="Courier"/>
              </a:rPr>
              <a:t>)/N</a:t>
            </a:r>
            <a:r>
              <a:rPr lang="en-US" sz="2600" baseline="30000" dirty="0" smtClean="0">
                <a:latin typeface="Courier"/>
                <a:cs typeface="Courier"/>
              </a:rPr>
              <a:t>2</a:t>
            </a:r>
          </a:p>
          <a:p>
            <a:pPr marL="457200" lvl="1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sz="2000" dirty="0"/>
          </a:p>
          <a:p>
            <a:endParaRPr lang="en-US" sz="2000" dirty="0"/>
          </a:p>
        </p:txBody>
      </p:sp>
      <p:graphicFrame>
        <p:nvGraphicFramePr>
          <p:cNvPr id="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392380"/>
              </p:ext>
            </p:extLst>
          </p:nvPr>
        </p:nvGraphicFramePr>
        <p:xfrm>
          <a:off x="609600" y="3486150"/>
          <a:ext cx="7650163" cy="881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8" name="Equation" r:id="rId4" imgW="3200400" imgH="368300" progId="Equation.3">
                  <p:embed/>
                </p:oleObj>
              </mc:Choice>
              <mc:Fallback>
                <p:oleObj name="Equation" r:id="rId4" imgW="3200400" imgH="368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486150"/>
                        <a:ext cx="7650163" cy="881063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48947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5558" y="133350"/>
            <a:ext cx="7772400" cy="742950"/>
          </a:xfrm>
        </p:spPr>
        <p:txBody>
          <a:bodyPr/>
          <a:lstStyle/>
          <a:p>
            <a:r>
              <a:rPr lang="en-US" sz="2600" dirty="0" smtClean="0"/>
              <a:t>Does phrase appear more with “poor” or “excellent”?</a:t>
            </a:r>
            <a:endParaRPr lang="en-US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35DC5-7E65-8247-99AB-4E984F8A921E}" type="slidenum">
              <a:rPr lang="en-US" smtClean="0"/>
              <a:pPr/>
              <a:t>62</a:t>
            </a:fld>
            <a:endParaRPr lang="en-US"/>
          </a:p>
        </p:txBody>
      </p:sp>
      <p:graphicFrame>
        <p:nvGraphicFramePr>
          <p:cNvPr id="5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9515632"/>
              </p:ext>
            </p:extLst>
          </p:nvPr>
        </p:nvGraphicFramePr>
        <p:xfrm>
          <a:off x="228600" y="1276350"/>
          <a:ext cx="8662987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7" name="Equation" r:id="rId3" imgW="4076700" imgH="203200" progId="Equation.3">
                  <p:embed/>
                </p:oleObj>
              </mc:Choice>
              <mc:Fallback>
                <p:oleObj name="Equation" r:id="rId3" imgW="40767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1276350"/>
                        <a:ext cx="8662987" cy="431800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7686839"/>
              </p:ext>
            </p:extLst>
          </p:nvPr>
        </p:nvGraphicFramePr>
        <p:xfrm>
          <a:off x="1298575" y="3867150"/>
          <a:ext cx="6580188" cy="963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8" name="Equation" r:id="rId5" imgW="3200400" imgH="469900" progId="Equation.3">
                  <p:embed/>
                </p:oleObj>
              </mc:Choice>
              <mc:Fallback>
                <p:oleObj name="Equation" r:id="rId5" imgW="3200400" imgH="469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8575" y="3867150"/>
                        <a:ext cx="6580188" cy="9636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9122448"/>
              </p:ext>
            </p:extLst>
          </p:nvPr>
        </p:nvGraphicFramePr>
        <p:xfrm>
          <a:off x="685800" y="1962150"/>
          <a:ext cx="8262938" cy="808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9" name="Equation" r:id="rId7" imgW="4406900" imgH="431800" progId="Equation.3">
                  <p:embed/>
                </p:oleObj>
              </mc:Choice>
              <mc:Fallback>
                <p:oleObj name="Equation" r:id="rId7" imgW="44069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962150"/>
                        <a:ext cx="8262938" cy="8080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2626402"/>
              </p:ext>
            </p:extLst>
          </p:nvPr>
        </p:nvGraphicFramePr>
        <p:xfrm>
          <a:off x="838200" y="2876550"/>
          <a:ext cx="7548562" cy="808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0" name="Equation" r:id="rId9" imgW="4025900" imgH="431800" progId="Equation.3">
                  <p:embed/>
                </p:oleObj>
              </mc:Choice>
              <mc:Fallback>
                <p:oleObj name="Equation" r:id="rId9" imgW="40259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2876550"/>
                        <a:ext cx="7548562" cy="8080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66603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33350"/>
            <a:ext cx="7467600" cy="742950"/>
          </a:xfrm>
        </p:spPr>
        <p:txBody>
          <a:bodyPr/>
          <a:lstStyle/>
          <a:p>
            <a:r>
              <a:rPr lang="en-US" dirty="0" smtClean="0"/>
              <a:t>Phrases from a thumbs-up review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35DC5-7E65-8247-99AB-4E984F8A921E}" type="slidenum">
              <a:rPr lang="en-US" smtClean="0"/>
              <a:pPr/>
              <a:t>63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4904560"/>
              </p:ext>
            </p:extLst>
          </p:nvPr>
        </p:nvGraphicFramePr>
        <p:xfrm>
          <a:off x="2743200" y="1047750"/>
          <a:ext cx="4800600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4514"/>
                <a:gridCol w="1103086"/>
                <a:gridCol w="1143000"/>
              </a:tblGrid>
              <a:tr h="358408">
                <a:tc>
                  <a:txBody>
                    <a:bodyPr/>
                    <a:lstStyle/>
                    <a:p>
                      <a:r>
                        <a:rPr lang="en-US" dirty="0" smtClean="0"/>
                        <a:t>Phrase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POS tags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Polarity</a:t>
                      </a:r>
                      <a:endParaRPr lang="en-US" dirty="0"/>
                    </a:p>
                  </a:txBody>
                  <a:tcPr/>
                </a:tc>
              </a:tr>
              <a:tr h="358408">
                <a:tc>
                  <a:txBody>
                    <a:bodyPr/>
                    <a:lstStyle/>
                    <a:p>
                      <a:r>
                        <a:rPr lang="en-US" dirty="0" smtClean="0"/>
                        <a:t>online</a:t>
                      </a:r>
                      <a:r>
                        <a:rPr lang="en-US" baseline="0" dirty="0" smtClean="0"/>
                        <a:t> service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JJ NN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latin typeface="Courier"/>
                          <a:cs typeface="Courier"/>
                        </a:rPr>
                        <a:t>2.8</a:t>
                      </a:r>
                      <a:endParaRPr lang="en-US" dirty="0">
                        <a:latin typeface="Courier"/>
                        <a:cs typeface="Courier"/>
                      </a:endParaRPr>
                    </a:p>
                  </a:txBody>
                  <a:tcPr/>
                </a:tc>
              </a:tr>
              <a:tr h="358408">
                <a:tc>
                  <a:txBody>
                    <a:bodyPr/>
                    <a:lstStyle/>
                    <a:p>
                      <a:r>
                        <a:rPr lang="en-US" dirty="0" smtClean="0"/>
                        <a:t>online experience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JJ NN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latin typeface="Courier"/>
                          <a:cs typeface="Courier"/>
                        </a:rPr>
                        <a:t>2.3</a:t>
                      </a:r>
                      <a:endParaRPr lang="en-US" dirty="0">
                        <a:latin typeface="Courier"/>
                        <a:cs typeface="Courier"/>
                      </a:endParaRPr>
                    </a:p>
                  </a:txBody>
                  <a:tcPr/>
                </a:tc>
              </a:tr>
              <a:tr h="358408">
                <a:tc>
                  <a:txBody>
                    <a:bodyPr/>
                    <a:lstStyle/>
                    <a:p>
                      <a:r>
                        <a:rPr lang="en-US" dirty="0" smtClean="0"/>
                        <a:t>direct deposit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JJ NN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latin typeface="Courier"/>
                          <a:cs typeface="Courier"/>
                        </a:rPr>
                        <a:t>1.3</a:t>
                      </a:r>
                      <a:endParaRPr lang="en-US" dirty="0">
                        <a:latin typeface="Courier"/>
                        <a:cs typeface="Courier"/>
                      </a:endParaRPr>
                    </a:p>
                  </a:txBody>
                  <a:tcPr/>
                </a:tc>
              </a:tr>
              <a:tr h="358408">
                <a:tc>
                  <a:txBody>
                    <a:bodyPr/>
                    <a:lstStyle/>
                    <a:p>
                      <a:r>
                        <a:rPr lang="en-US" dirty="0" smtClean="0"/>
                        <a:t>local branch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JJ NN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latin typeface="Courier"/>
                          <a:cs typeface="Courier"/>
                        </a:rPr>
                        <a:t>0.42</a:t>
                      </a:r>
                      <a:endParaRPr lang="en-US" dirty="0">
                        <a:latin typeface="Courier"/>
                        <a:cs typeface="Courier"/>
                      </a:endParaRPr>
                    </a:p>
                  </a:txBody>
                  <a:tcPr/>
                </a:tc>
              </a:tr>
              <a:tr h="26512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…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1200" dirty="0">
                        <a:latin typeface="Courier"/>
                        <a:cs typeface="Courier"/>
                      </a:endParaRPr>
                    </a:p>
                  </a:txBody>
                  <a:tcPr/>
                </a:tc>
              </a:tr>
              <a:tr h="358408">
                <a:tc>
                  <a:txBody>
                    <a:bodyPr/>
                    <a:lstStyle/>
                    <a:p>
                      <a:r>
                        <a:rPr lang="en-US" dirty="0" smtClean="0"/>
                        <a:t>low fees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JJ NNS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latin typeface="Courier"/>
                          <a:cs typeface="Courier"/>
                        </a:rPr>
                        <a:t>0.33</a:t>
                      </a:r>
                      <a:endParaRPr lang="en-US" dirty="0">
                        <a:latin typeface="Courier"/>
                        <a:cs typeface="Courier"/>
                      </a:endParaRPr>
                    </a:p>
                  </a:txBody>
                  <a:tcPr/>
                </a:tc>
              </a:tr>
              <a:tr h="358408">
                <a:tc>
                  <a:txBody>
                    <a:bodyPr/>
                    <a:lstStyle/>
                    <a:p>
                      <a:r>
                        <a:rPr lang="en-US" dirty="0" smtClean="0"/>
                        <a:t>true service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JJ NN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latin typeface="Courier"/>
                          <a:cs typeface="Courier"/>
                        </a:rPr>
                        <a:t>-0.73</a:t>
                      </a:r>
                      <a:endParaRPr lang="en-US" dirty="0">
                        <a:latin typeface="Courier"/>
                        <a:cs typeface="Courier"/>
                      </a:endParaRPr>
                    </a:p>
                  </a:txBody>
                  <a:tcPr/>
                </a:tc>
              </a:tr>
              <a:tr h="358408">
                <a:tc>
                  <a:txBody>
                    <a:bodyPr/>
                    <a:lstStyle/>
                    <a:p>
                      <a:r>
                        <a:rPr lang="en-US" dirty="0" smtClean="0"/>
                        <a:t>other</a:t>
                      </a:r>
                      <a:r>
                        <a:rPr lang="en-US" baseline="0" dirty="0" smtClean="0"/>
                        <a:t> bank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JJ NN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latin typeface="Courier"/>
                          <a:cs typeface="Courier"/>
                        </a:rPr>
                        <a:t>-0.85</a:t>
                      </a:r>
                      <a:endParaRPr lang="en-US" dirty="0">
                        <a:latin typeface="Courier"/>
                        <a:cs typeface="Courier"/>
                      </a:endParaRPr>
                    </a:p>
                  </a:txBody>
                  <a:tcPr/>
                </a:tc>
              </a:tr>
              <a:tr h="358408">
                <a:tc>
                  <a:txBody>
                    <a:bodyPr/>
                    <a:lstStyle/>
                    <a:p>
                      <a:r>
                        <a:rPr lang="en-US" dirty="0" smtClean="0"/>
                        <a:t>inconveniently</a:t>
                      </a:r>
                      <a:r>
                        <a:rPr lang="en-US" baseline="0" dirty="0" smtClean="0"/>
                        <a:t> located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JJ NN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latin typeface="Courier"/>
                          <a:cs typeface="Courier"/>
                        </a:rPr>
                        <a:t>-1.5</a:t>
                      </a:r>
                      <a:endParaRPr lang="en-US" dirty="0">
                        <a:latin typeface="Courier"/>
                        <a:cs typeface="Courier"/>
                      </a:endParaRPr>
                    </a:p>
                  </a:txBody>
                  <a:tcPr/>
                </a:tc>
              </a:tr>
              <a:tr h="353498">
                <a:tc>
                  <a:txBody>
                    <a:bodyPr/>
                    <a:lstStyle/>
                    <a:p>
                      <a:r>
                        <a:rPr lang="en-US" i="1" dirty="0" smtClean="0"/>
                        <a:t>Average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latin typeface="Courier"/>
                          <a:cs typeface="Courier"/>
                        </a:rPr>
                        <a:t>0.32</a:t>
                      </a:r>
                      <a:endParaRPr lang="en-US" dirty="0">
                        <a:latin typeface="Courier"/>
                        <a:cs typeface="Courier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914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33350"/>
            <a:ext cx="7467600" cy="742950"/>
          </a:xfrm>
        </p:spPr>
        <p:txBody>
          <a:bodyPr/>
          <a:lstStyle/>
          <a:p>
            <a:r>
              <a:rPr lang="en-US" dirty="0" smtClean="0"/>
              <a:t>Phrases from a thumbs-down review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35DC5-7E65-8247-99AB-4E984F8A921E}" type="slidenum">
              <a:rPr lang="en-US" smtClean="0"/>
              <a:pPr/>
              <a:t>64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893766"/>
              </p:ext>
            </p:extLst>
          </p:nvPr>
        </p:nvGraphicFramePr>
        <p:xfrm>
          <a:off x="2743200" y="1047750"/>
          <a:ext cx="4876800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4514"/>
                <a:gridCol w="1103086"/>
                <a:gridCol w="1219200"/>
              </a:tblGrid>
              <a:tr h="358408">
                <a:tc>
                  <a:txBody>
                    <a:bodyPr/>
                    <a:lstStyle/>
                    <a:p>
                      <a:r>
                        <a:rPr lang="en-US" dirty="0" smtClean="0"/>
                        <a:t>Phrase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POS tags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Polarity</a:t>
                      </a:r>
                      <a:endParaRPr lang="en-US" dirty="0"/>
                    </a:p>
                  </a:txBody>
                  <a:tcPr/>
                </a:tc>
              </a:tr>
              <a:tr h="358408">
                <a:tc>
                  <a:txBody>
                    <a:bodyPr/>
                    <a:lstStyle/>
                    <a:p>
                      <a:r>
                        <a:rPr lang="en-US" dirty="0" smtClean="0"/>
                        <a:t>direct deposits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JJ NNS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latin typeface="Courier"/>
                          <a:cs typeface="Courier"/>
                        </a:rPr>
                        <a:t>5.8</a:t>
                      </a:r>
                      <a:endParaRPr lang="en-US" dirty="0">
                        <a:latin typeface="Courier"/>
                        <a:cs typeface="Courier"/>
                      </a:endParaRPr>
                    </a:p>
                  </a:txBody>
                  <a:tcPr/>
                </a:tc>
              </a:tr>
              <a:tr h="358408">
                <a:tc>
                  <a:txBody>
                    <a:bodyPr/>
                    <a:lstStyle/>
                    <a:p>
                      <a:r>
                        <a:rPr lang="en-US" dirty="0" smtClean="0"/>
                        <a:t>online web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JJ NN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latin typeface="Courier"/>
                          <a:cs typeface="Courier"/>
                        </a:rPr>
                        <a:t>1.9</a:t>
                      </a:r>
                      <a:endParaRPr lang="en-US" dirty="0">
                        <a:latin typeface="Courier"/>
                        <a:cs typeface="Courier"/>
                      </a:endParaRPr>
                    </a:p>
                  </a:txBody>
                  <a:tcPr/>
                </a:tc>
              </a:tr>
              <a:tr h="358408">
                <a:tc>
                  <a:txBody>
                    <a:bodyPr/>
                    <a:lstStyle/>
                    <a:p>
                      <a:r>
                        <a:rPr lang="en-US" dirty="0" smtClean="0"/>
                        <a:t>very handy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RB</a:t>
                      </a:r>
                      <a:r>
                        <a:rPr lang="en-US" baseline="0" dirty="0" smtClean="0"/>
                        <a:t> JJ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latin typeface="Courier"/>
                          <a:cs typeface="Courier"/>
                        </a:rPr>
                        <a:t>1.4</a:t>
                      </a:r>
                      <a:endParaRPr lang="en-US" dirty="0">
                        <a:latin typeface="Courier"/>
                        <a:cs typeface="Courier"/>
                      </a:endParaRPr>
                    </a:p>
                  </a:txBody>
                  <a:tcPr/>
                </a:tc>
              </a:tr>
              <a:tr h="26512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…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sz="1200" dirty="0">
                        <a:latin typeface="Courier"/>
                        <a:cs typeface="Courier"/>
                      </a:endParaRPr>
                    </a:p>
                  </a:txBody>
                  <a:tcPr/>
                </a:tc>
              </a:tr>
              <a:tr h="265123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virtual</a:t>
                      </a:r>
                      <a:r>
                        <a:rPr lang="en-US" sz="1800" baseline="0" dirty="0" smtClean="0"/>
                        <a:t> monopoly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JJ NN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dirty="0" smtClean="0">
                          <a:latin typeface="Courier"/>
                          <a:cs typeface="Courier"/>
                        </a:rPr>
                        <a:t>-2.0</a:t>
                      </a:r>
                      <a:endParaRPr lang="en-US" sz="1800" dirty="0">
                        <a:latin typeface="Courier"/>
                        <a:cs typeface="Courier"/>
                      </a:endParaRPr>
                    </a:p>
                  </a:txBody>
                  <a:tcPr/>
                </a:tc>
              </a:tr>
              <a:tr h="358408">
                <a:tc>
                  <a:txBody>
                    <a:bodyPr/>
                    <a:lstStyle/>
                    <a:p>
                      <a:r>
                        <a:rPr lang="en-US" dirty="0" smtClean="0"/>
                        <a:t>lesser evil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RBR JJ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latin typeface="Courier"/>
                          <a:cs typeface="Courier"/>
                        </a:rPr>
                        <a:t>-2.3</a:t>
                      </a:r>
                      <a:endParaRPr lang="en-US" dirty="0">
                        <a:latin typeface="Courier"/>
                        <a:cs typeface="Courier"/>
                      </a:endParaRPr>
                    </a:p>
                  </a:txBody>
                  <a:tcPr/>
                </a:tc>
              </a:tr>
              <a:tr h="358408">
                <a:tc>
                  <a:txBody>
                    <a:bodyPr/>
                    <a:lstStyle/>
                    <a:p>
                      <a:r>
                        <a:rPr lang="en-US" dirty="0" smtClean="0"/>
                        <a:t>other problems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JJ NNS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latin typeface="Courier"/>
                          <a:cs typeface="Courier"/>
                        </a:rPr>
                        <a:t>-2.8</a:t>
                      </a:r>
                      <a:endParaRPr lang="en-US" dirty="0">
                        <a:latin typeface="Courier"/>
                        <a:cs typeface="Courier"/>
                      </a:endParaRPr>
                    </a:p>
                  </a:txBody>
                  <a:tcPr/>
                </a:tc>
              </a:tr>
              <a:tr h="358408">
                <a:tc>
                  <a:txBody>
                    <a:bodyPr/>
                    <a:lstStyle/>
                    <a:p>
                      <a:r>
                        <a:rPr lang="en-US" dirty="0" smtClean="0"/>
                        <a:t>low</a:t>
                      </a:r>
                      <a:r>
                        <a:rPr lang="en-US" baseline="0" dirty="0" smtClean="0"/>
                        <a:t> funds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JJ NNS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latin typeface="Courier"/>
                          <a:cs typeface="Courier"/>
                        </a:rPr>
                        <a:t>-6.8</a:t>
                      </a:r>
                      <a:endParaRPr lang="en-US" dirty="0">
                        <a:latin typeface="Courier"/>
                        <a:cs typeface="Courier"/>
                      </a:endParaRPr>
                    </a:p>
                  </a:txBody>
                  <a:tcPr/>
                </a:tc>
              </a:tr>
              <a:tr h="358408">
                <a:tc>
                  <a:txBody>
                    <a:bodyPr/>
                    <a:lstStyle/>
                    <a:p>
                      <a:r>
                        <a:rPr lang="en-US" dirty="0" smtClean="0"/>
                        <a:t>unethical</a:t>
                      </a:r>
                      <a:r>
                        <a:rPr lang="en-US" baseline="0" dirty="0" smtClean="0"/>
                        <a:t> practices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JJ NNS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latin typeface="Courier"/>
                          <a:cs typeface="Courier"/>
                        </a:rPr>
                        <a:t>-8.5</a:t>
                      </a:r>
                      <a:endParaRPr lang="en-US" dirty="0">
                        <a:latin typeface="Courier"/>
                        <a:cs typeface="Courier"/>
                      </a:endParaRPr>
                    </a:p>
                  </a:txBody>
                  <a:tcPr/>
                </a:tc>
              </a:tr>
              <a:tr h="353498">
                <a:tc>
                  <a:txBody>
                    <a:bodyPr/>
                    <a:lstStyle/>
                    <a:p>
                      <a:r>
                        <a:rPr lang="en-US" i="1" dirty="0" smtClean="0"/>
                        <a:t>Average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latin typeface="Courier"/>
                          <a:cs typeface="Courier"/>
                        </a:rPr>
                        <a:t>-1.2</a:t>
                      </a:r>
                      <a:endParaRPr lang="en-US" dirty="0">
                        <a:latin typeface="Courier"/>
                        <a:cs typeface="Courier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4727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of </a:t>
            </a:r>
            <a:r>
              <a:rPr lang="en-US" dirty="0" err="1" smtClean="0"/>
              <a:t>Turney</a:t>
            </a:r>
            <a:r>
              <a:rPr lang="en-US" dirty="0" smtClean="0"/>
              <a:t>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410 reviews from </a:t>
            </a:r>
            <a:r>
              <a:rPr lang="en-US" dirty="0" err="1" smtClean="0"/>
              <a:t>Epinions</a:t>
            </a:r>
            <a:endParaRPr lang="en-US" dirty="0" smtClean="0"/>
          </a:p>
          <a:p>
            <a:pPr lvl="1"/>
            <a:r>
              <a:rPr lang="en-US" dirty="0" smtClean="0"/>
              <a:t>170 (41%) negative</a:t>
            </a:r>
          </a:p>
          <a:p>
            <a:pPr lvl="1"/>
            <a:r>
              <a:rPr lang="en-US" dirty="0" smtClean="0"/>
              <a:t>240 (59%) positive</a:t>
            </a:r>
          </a:p>
          <a:p>
            <a:r>
              <a:rPr lang="en-US" dirty="0" smtClean="0"/>
              <a:t>Majority class baseline: 59%</a:t>
            </a:r>
          </a:p>
          <a:p>
            <a:r>
              <a:rPr lang="en-US" dirty="0" err="1" smtClean="0"/>
              <a:t>Turney</a:t>
            </a:r>
            <a:r>
              <a:rPr lang="en-US" dirty="0" smtClean="0"/>
              <a:t> algorithm: 74%</a:t>
            </a:r>
          </a:p>
          <a:p>
            <a:endParaRPr lang="en-US" dirty="0"/>
          </a:p>
          <a:p>
            <a:r>
              <a:rPr lang="en-US" dirty="0" smtClean="0"/>
              <a:t>Phrases rather than words</a:t>
            </a:r>
          </a:p>
          <a:p>
            <a:r>
              <a:rPr lang="en-US" dirty="0" smtClean="0"/>
              <a:t>Learns domain-specific information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35DC5-7E65-8247-99AB-4E984F8A921E}" type="slidenum">
              <a:rPr lang="en-US" smtClean="0"/>
              <a:pPr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200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57150"/>
            <a:ext cx="7467600" cy="742950"/>
          </a:xfrm>
        </p:spPr>
        <p:txBody>
          <a:bodyPr/>
          <a:lstStyle/>
          <a:p>
            <a:r>
              <a:rPr lang="en-US" dirty="0" smtClean="0"/>
              <a:t>Using </a:t>
            </a:r>
            <a:r>
              <a:rPr lang="en-US" dirty="0" err="1" smtClean="0"/>
              <a:t>WordNet</a:t>
            </a:r>
            <a:r>
              <a:rPr lang="en-US" dirty="0" smtClean="0"/>
              <a:t> to learn polarity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52550"/>
            <a:ext cx="8534400" cy="3657600"/>
          </a:xfrm>
        </p:spPr>
        <p:txBody>
          <a:bodyPr/>
          <a:lstStyle/>
          <a:p>
            <a:r>
              <a:rPr lang="en-US" dirty="0" err="1" smtClean="0"/>
              <a:t>WordNet</a:t>
            </a:r>
            <a:r>
              <a:rPr lang="en-US" dirty="0" smtClean="0"/>
              <a:t>: online thesaurus (covered in later lecture).</a:t>
            </a:r>
          </a:p>
          <a:p>
            <a:r>
              <a:rPr lang="en-US" dirty="0" smtClean="0"/>
              <a:t>Create positive (“good”) </a:t>
            </a:r>
            <a:r>
              <a:rPr lang="en-US" dirty="0"/>
              <a:t>and negative </a:t>
            </a:r>
            <a:r>
              <a:rPr lang="en-US" dirty="0" smtClean="0"/>
              <a:t>seed-words (“terrible”)</a:t>
            </a:r>
          </a:p>
          <a:p>
            <a:r>
              <a:rPr lang="en-US" dirty="0" smtClean="0"/>
              <a:t>Find Synonyms and Antonyms</a:t>
            </a:r>
          </a:p>
          <a:p>
            <a:pPr lvl="1"/>
            <a:r>
              <a:rPr lang="en-US" dirty="0" smtClean="0"/>
              <a:t>Positive Set:  Add  synonyms of positive words (“well”) and antonyms of negative words </a:t>
            </a:r>
          </a:p>
          <a:p>
            <a:pPr lvl="1"/>
            <a:r>
              <a:rPr lang="en-US" dirty="0" smtClean="0"/>
              <a:t>Negative Set: Add synonyms of negative words (“awful”)  and antonyms of positive words (”evil”)</a:t>
            </a:r>
          </a:p>
          <a:p>
            <a:r>
              <a:rPr lang="en-US" dirty="0" smtClean="0"/>
              <a:t>Repeat, following chains of synonyms</a:t>
            </a:r>
          </a:p>
          <a:p>
            <a:r>
              <a:rPr lang="en-US" dirty="0" smtClean="0"/>
              <a:t>Filter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35DC5-7E65-8247-99AB-4E984F8A921E}" type="slidenum">
              <a:rPr lang="en-US" smtClean="0"/>
              <a:pPr/>
              <a:t>66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133600" y="905530"/>
            <a:ext cx="67411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 </a:t>
            </a:r>
            <a:r>
              <a:rPr lang="en-US" sz="1400" dirty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S.M. Kim and E. </a:t>
            </a:r>
            <a:r>
              <a:rPr lang="en-US" sz="1400" dirty="0" err="1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Hovy</a:t>
            </a:r>
            <a:r>
              <a:rPr lang="en-US" sz="1400" dirty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. 2004. Determining the sentiment of opinions. COLING 2004</a:t>
            </a:r>
          </a:p>
          <a:p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M</a:t>
            </a:r>
            <a:r>
              <a:rPr lang="en-US" sz="1400" dirty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. Hu and B. Liu. Mining and summarizing </a:t>
            </a:r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customer reviews</a:t>
            </a:r>
            <a:r>
              <a:rPr lang="en-US" sz="1400" dirty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. In Proceedings </a:t>
            </a:r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of KDD, 2004</a:t>
            </a:r>
          </a:p>
        </p:txBody>
      </p:sp>
    </p:spTree>
    <p:extLst>
      <p:ext uri="{BB962C8B-B14F-4D97-AF65-F5344CB8AC3E}">
        <p14:creationId xmlns:p14="http://schemas.microsoft.com/office/powerpoint/2010/main" val="2918294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on Learning Lexicons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352550"/>
            <a:ext cx="8534400" cy="3657600"/>
          </a:xfrm>
        </p:spPr>
        <p:txBody>
          <a:bodyPr/>
          <a:lstStyle/>
          <a:p>
            <a:r>
              <a:rPr lang="en-US" sz="2800" dirty="0" smtClean="0"/>
              <a:t>Advantages:</a:t>
            </a:r>
          </a:p>
          <a:p>
            <a:pPr lvl="1"/>
            <a:r>
              <a:rPr lang="en-US" dirty="0" smtClean="0"/>
              <a:t>Can be domain-specific</a:t>
            </a:r>
          </a:p>
          <a:p>
            <a:pPr lvl="1"/>
            <a:r>
              <a:rPr lang="en-US" sz="2000" dirty="0" smtClean="0"/>
              <a:t>Can be more robust (more words)</a:t>
            </a:r>
          </a:p>
          <a:p>
            <a:r>
              <a:rPr lang="en-US" sz="2800" dirty="0" smtClean="0"/>
              <a:t>Intuition</a:t>
            </a:r>
          </a:p>
          <a:p>
            <a:pPr lvl="1"/>
            <a:r>
              <a:rPr lang="en-US" dirty="0" smtClean="0"/>
              <a:t>Start with a seed set of words (‘good’, ‘poor’)</a:t>
            </a:r>
          </a:p>
          <a:p>
            <a:pPr lvl="1"/>
            <a:r>
              <a:rPr lang="en-US" dirty="0" smtClean="0"/>
              <a:t>Find other words that have similar polarity:</a:t>
            </a:r>
          </a:p>
          <a:p>
            <a:pPr lvl="2"/>
            <a:r>
              <a:rPr lang="en-US" dirty="0" smtClean="0"/>
              <a:t>Using “and” and “but”</a:t>
            </a:r>
          </a:p>
          <a:p>
            <a:pPr lvl="2"/>
            <a:r>
              <a:rPr lang="en-US" dirty="0" smtClean="0"/>
              <a:t>Using words that occur nearby in the same document</a:t>
            </a:r>
          </a:p>
          <a:p>
            <a:pPr lvl="2"/>
            <a:r>
              <a:rPr lang="en-US" dirty="0" smtClean="0"/>
              <a:t>Using </a:t>
            </a:r>
            <a:r>
              <a:rPr lang="en-US" dirty="0" err="1" smtClean="0"/>
              <a:t>WordNet</a:t>
            </a:r>
            <a:r>
              <a:rPr lang="en-US" dirty="0" smtClean="0"/>
              <a:t> synonyms and antonyms</a:t>
            </a:r>
          </a:p>
          <a:p>
            <a:pPr lvl="2"/>
            <a:endParaRPr lang="en-US" dirty="0" smtClean="0"/>
          </a:p>
          <a:p>
            <a:endParaRPr lang="en-US" sz="2400" dirty="0" smtClean="0"/>
          </a:p>
          <a:p>
            <a:pPr lvl="2"/>
            <a:r>
              <a:rPr lang="en-US" sz="2400" dirty="0" smtClean="0"/>
              <a:t>Use seeds and semi-supervised learning to induce lexicons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95665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962400" y="133350"/>
            <a:ext cx="4800600" cy="1905000"/>
          </a:xfrm>
        </p:spPr>
        <p:txBody>
          <a:bodyPr/>
          <a:lstStyle/>
          <a:p>
            <a:r>
              <a:rPr lang="en-US" sz="4000" dirty="0" smtClean="0">
                <a:latin typeface="Calibri (Headings)"/>
                <a:cs typeface="Calibri (Headings)"/>
              </a:rPr>
              <a:t>Sentiment Analysis</a:t>
            </a:r>
            <a:endParaRPr lang="en-US" sz="4000" dirty="0">
              <a:latin typeface="Calibri (Headings)"/>
              <a:ea typeface="ＭＳ Ｐゴシック" charset="0"/>
              <a:cs typeface="Calibri (Headings)"/>
            </a:endParaRPr>
          </a:p>
        </p:txBody>
      </p:sp>
      <p:sp>
        <p:nvSpPr>
          <p:cNvPr id="16387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Times" charset="0"/>
              <a:buNone/>
            </a:pPr>
            <a:r>
              <a:rPr lang="en-US" sz="3600" dirty="0" smtClean="0">
                <a:solidFill>
                  <a:srgbClr val="A4001D"/>
                </a:solidFill>
                <a:latin typeface="Calibri"/>
                <a:ea typeface="ＭＳ Ｐゴシック" charset="0"/>
                <a:cs typeface="Calibri"/>
              </a:rPr>
              <a:t>Learning Sentiment Lexicons</a:t>
            </a:r>
            <a:endParaRPr lang="en-US" sz="3600" dirty="0">
              <a:solidFill>
                <a:srgbClr val="A4001D"/>
              </a:solidFill>
              <a:latin typeface="Calibri"/>
              <a:ea typeface="ＭＳ Ｐゴシック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1568480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962400" y="133350"/>
            <a:ext cx="4800600" cy="1905000"/>
          </a:xfrm>
        </p:spPr>
        <p:txBody>
          <a:bodyPr/>
          <a:lstStyle/>
          <a:p>
            <a:r>
              <a:rPr lang="en-US" sz="4000" dirty="0" smtClean="0">
                <a:latin typeface="Calibri (Headings)"/>
                <a:cs typeface="Calibri (Headings)"/>
              </a:rPr>
              <a:t>Sentiment Analysis</a:t>
            </a:r>
            <a:endParaRPr lang="en-US" sz="4000" dirty="0">
              <a:latin typeface="Calibri (Headings)"/>
              <a:ea typeface="ＭＳ Ｐゴシック" charset="0"/>
              <a:cs typeface="Calibri (Headings)"/>
            </a:endParaRPr>
          </a:p>
        </p:txBody>
      </p:sp>
      <p:sp>
        <p:nvSpPr>
          <p:cNvPr id="16387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Times" charset="0"/>
              <a:buNone/>
            </a:pPr>
            <a:r>
              <a:rPr lang="en-US" sz="3600" dirty="0" smtClean="0">
                <a:solidFill>
                  <a:srgbClr val="A4001D"/>
                </a:solidFill>
                <a:latin typeface="Calibri"/>
                <a:ea typeface="ＭＳ Ｐゴシック" charset="0"/>
                <a:cs typeface="Calibri"/>
              </a:rPr>
              <a:t>Other </a:t>
            </a:r>
            <a:r>
              <a:rPr lang="en-US" sz="3600" dirty="0">
                <a:solidFill>
                  <a:srgbClr val="A4001D"/>
                </a:solidFill>
                <a:latin typeface="Calibri"/>
                <a:ea typeface="ＭＳ Ｐゴシック" charset="0"/>
                <a:cs typeface="Calibri"/>
              </a:rPr>
              <a:t>S</a:t>
            </a:r>
            <a:r>
              <a:rPr lang="en-US" sz="3600" dirty="0" smtClean="0">
                <a:solidFill>
                  <a:srgbClr val="A4001D"/>
                </a:solidFill>
                <a:latin typeface="Calibri"/>
                <a:ea typeface="ＭＳ Ｐゴシック" charset="0"/>
                <a:cs typeface="Calibri"/>
              </a:rPr>
              <a:t>entiment </a:t>
            </a:r>
            <a:r>
              <a:rPr lang="en-US" sz="3600" dirty="0">
                <a:solidFill>
                  <a:srgbClr val="A4001D"/>
                </a:solidFill>
                <a:latin typeface="Calibri"/>
                <a:ea typeface="ＭＳ Ｐゴシック" charset="0"/>
                <a:cs typeface="Calibri"/>
              </a:rPr>
              <a:t>T</a:t>
            </a:r>
            <a:r>
              <a:rPr lang="en-US" sz="3600" dirty="0" smtClean="0">
                <a:solidFill>
                  <a:srgbClr val="A4001D"/>
                </a:solidFill>
                <a:latin typeface="Calibri"/>
                <a:ea typeface="ＭＳ Ｐゴシック" charset="0"/>
                <a:cs typeface="Calibri"/>
              </a:rPr>
              <a:t>asks</a:t>
            </a:r>
            <a:endParaRPr lang="en-US" sz="3600" dirty="0">
              <a:solidFill>
                <a:srgbClr val="A4001D"/>
              </a:solidFill>
              <a:latin typeface="Calibri"/>
              <a:ea typeface="ＭＳ Ｐゴシック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422016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35DC5-7E65-8247-99AB-4E984F8A921E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5" descr="twitterstock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1" y="133349"/>
            <a:ext cx="6387572" cy="4894663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 rot="16200000">
            <a:off x="1830797" y="2401190"/>
            <a:ext cx="15215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+mn-lt"/>
              </a:rPr>
              <a:t>Dow Jones</a:t>
            </a:r>
            <a:endParaRPr lang="en-US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28600" y="1809750"/>
            <a:ext cx="2209800" cy="2971800"/>
          </a:xfrm>
        </p:spPr>
        <p:txBody>
          <a:bodyPr/>
          <a:lstStyle/>
          <a:p>
            <a:r>
              <a:rPr lang="en-US" sz="2000" dirty="0" smtClean="0"/>
              <a:t>CALM predicts</a:t>
            </a:r>
            <a:r>
              <a:rPr lang="en-US" sz="2000" dirty="0"/>
              <a:t> </a:t>
            </a:r>
            <a:r>
              <a:rPr lang="en-US" sz="2000" dirty="0" smtClean="0"/>
              <a:t>DJIA 3 days later</a:t>
            </a:r>
          </a:p>
          <a:p>
            <a:r>
              <a:rPr lang="en-US" sz="2000" dirty="0" smtClean="0"/>
              <a:t>At least one current hedge fund uses this algorithm</a:t>
            </a:r>
          </a:p>
        </p:txBody>
      </p:sp>
      <p:sp>
        <p:nvSpPr>
          <p:cNvPr id="10" name="TextBox 9"/>
          <p:cNvSpPr txBox="1"/>
          <p:nvPr/>
        </p:nvSpPr>
        <p:spPr>
          <a:xfrm rot="16200000">
            <a:off x="2133337" y="3715014"/>
            <a:ext cx="9193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+mn-lt"/>
              </a:rPr>
              <a:t>CALM</a:t>
            </a:r>
            <a:endParaRPr lang="en-US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4500" y="1352550"/>
            <a:ext cx="1952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latin typeface="+mn-lt"/>
              </a:rPr>
              <a:t>Bollen</a:t>
            </a:r>
            <a:r>
              <a:rPr lang="en-US" sz="1800" dirty="0" smtClean="0">
                <a:latin typeface="+mn-lt"/>
              </a:rPr>
              <a:t> et al. (2011)</a:t>
            </a:r>
            <a:endParaRPr lang="en-US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49213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 sentiment of a sentence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52550"/>
            <a:ext cx="8686800" cy="3333750"/>
          </a:xfrm>
        </p:spPr>
        <p:txBody>
          <a:bodyPr/>
          <a:lstStyle/>
          <a:p>
            <a:r>
              <a:rPr lang="en-US" dirty="0" smtClean="0"/>
              <a:t>Important for finding aspects or attributes</a:t>
            </a:r>
            <a:endParaRPr lang="en-US" dirty="0"/>
          </a:p>
          <a:p>
            <a:pPr lvl="1"/>
            <a:r>
              <a:rPr lang="en-US" dirty="0" smtClean="0"/>
              <a:t>Target of sentiment</a:t>
            </a:r>
          </a:p>
          <a:p>
            <a:pPr lvl="1"/>
            <a:endParaRPr lang="en-US" dirty="0" smtClean="0"/>
          </a:p>
          <a:p>
            <a:r>
              <a:rPr lang="en-US" dirty="0" smtClean="0">
                <a:latin typeface="Courier"/>
                <a:cs typeface="Courier"/>
              </a:rPr>
              <a:t>The food was great but the service was awful</a:t>
            </a:r>
            <a:endParaRPr lang="en-US" dirty="0">
              <a:latin typeface="Courier"/>
              <a:cs typeface="Courier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35DC5-7E65-8247-99AB-4E984F8A921E}" type="slidenum">
              <a:rPr lang="en-US" smtClean="0"/>
              <a:pPr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437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09550"/>
            <a:ext cx="7467600" cy="533400"/>
          </a:xfrm>
        </p:spPr>
        <p:txBody>
          <a:bodyPr/>
          <a:lstStyle/>
          <a:p>
            <a:r>
              <a:rPr lang="en-US" sz="2800" dirty="0" smtClean="0"/>
              <a:t>Finding aspect/attribute/target of sentiment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534400" cy="3333750"/>
          </a:xfrm>
        </p:spPr>
        <p:txBody>
          <a:bodyPr/>
          <a:lstStyle/>
          <a:p>
            <a:r>
              <a:rPr lang="en-US" dirty="0" smtClean="0"/>
              <a:t>Frequent phrases + rules</a:t>
            </a:r>
          </a:p>
          <a:p>
            <a:pPr lvl="1"/>
            <a:r>
              <a:rPr lang="en-US" dirty="0" smtClean="0"/>
              <a:t>Find all highly frequent phrases across reviews (“</a:t>
            </a:r>
            <a:r>
              <a:rPr lang="en-US" dirty="0" smtClean="0">
                <a:latin typeface="Courier"/>
                <a:cs typeface="Courier"/>
              </a:rPr>
              <a:t>fish tacos”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Filter by rules like “occurs right after sentiment word”</a:t>
            </a:r>
          </a:p>
          <a:p>
            <a:pPr lvl="2"/>
            <a:r>
              <a:rPr lang="en-US" dirty="0" smtClean="0"/>
              <a:t>“…</a:t>
            </a:r>
            <a:r>
              <a:rPr lang="en-US" dirty="0" smtClean="0">
                <a:latin typeface="Courier"/>
                <a:cs typeface="Courier"/>
              </a:rPr>
              <a:t>great fish tacos</a:t>
            </a:r>
            <a:r>
              <a:rPr lang="en-US" dirty="0" smtClean="0"/>
              <a:t>”  means </a:t>
            </a:r>
            <a:r>
              <a:rPr lang="en-US" dirty="0" smtClean="0">
                <a:latin typeface="Courier"/>
                <a:cs typeface="Courier"/>
              </a:rPr>
              <a:t>fish tacos </a:t>
            </a:r>
            <a:r>
              <a:rPr lang="en-US" dirty="0" smtClean="0"/>
              <a:t>a likely aspect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0164793"/>
              </p:ext>
            </p:extLst>
          </p:nvPr>
        </p:nvGraphicFramePr>
        <p:xfrm>
          <a:off x="533400" y="3325593"/>
          <a:ext cx="8229600" cy="1608357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713055"/>
                <a:gridCol w="5516545"/>
              </a:tblGrid>
              <a:tr h="291921">
                <a:tc>
                  <a:txBody>
                    <a:bodyPr/>
                    <a:lstStyle/>
                    <a:p>
                      <a:r>
                        <a:rPr lang="da-DK" sz="2000" b="0" dirty="0" smtClean="0"/>
                        <a:t>Casino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sz="2000" b="0" dirty="0" err="1" smtClean="0"/>
                        <a:t>casino</a:t>
                      </a:r>
                      <a:r>
                        <a:rPr lang="da-DK" sz="2000" b="0" dirty="0" smtClean="0"/>
                        <a:t>, buffet, pool, </a:t>
                      </a:r>
                      <a:r>
                        <a:rPr lang="da-DK" sz="2000" b="0" dirty="0" err="1" smtClean="0"/>
                        <a:t>resort</a:t>
                      </a:r>
                      <a:r>
                        <a:rPr lang="da-DK" sz="2000" b="0" dirty="0" smtClean="0"/>
                        <a:t>, beds</a:t>
                      </a:r>
                    </a:p>
                  </a:txBody>
                  <a:tcPr/>
                </a:tc>
              </a:tr>
              <a:tr h="291921">
                <a:tc>
                  <a:txBody>
                    <a:bodyPr/>
                    <a:lstStyle/>
                    <a:p>
                      <a:r>
                        <a:rPr lang="fr-FR" sz="2000" dirty="0" err="1" smtClean="0"/>
                        <a:t>Children’s</a:t>
                      </a:r>
                      <a:r>
                        <a:rPr lang="fr-FR" sz="2000" dirty="0" smtClean="0"/>
                        <a:t> Barber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err="1" smtClean="0"/>
                        <a:t>haircut</a:t>
                      </a:r>
                      <a:r>
                        <a:rPr lang="fr-FR" sz="2000" dirty="0" smtClean="0"/>
                        <a:t>, job, </a:t>
                      </a:r>
                      <a:r>
                        <a:rPr lang="fr-FR" sz="2000" dirty="0" err="1" smtClean="0"/>
                        <a:t>experience</a:t>
                      </a:r>
                      <a:r>
                        <a:rPr lang="fr-FR" sz="2000" dirty="0" smtClean="0"/>
                        <a:t>, kids</a:t>
                      </a:r>
                    </a:p>
                  </a:txBody>
                  <a:tcPr/>
                </a:tc>
              </a:tr>
              <a:tr h="291921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Greek Restaurant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food, wine, service, appetizer, lamb</a:t>
                      </a:r>
                    </a:p>
                  </a:txBody>
                  <a:tcPr/>
                </a:tc>
              </a:tr>
              <a:tr h="419637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Department Store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selection, department, sales, shop, clothing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709973" y="742950"/>
            <a:ext cx="7205427" cy="76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400" dirty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M. Hu and B. Liu. </a:t>
            </a:r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2004. Mining </a:t>
            </a:r>
            <a:r>
              <a:rPr lang="en-US" sz="1400" dirty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and summarizing customer reviews. In Proceedings of </a:t>
            </a:r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KDD.</a:t>
            </a:r>
          </a:p>
          <a:p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S</a:t>
            </a:r>
            <a:r>
              <a:rPr lang="en-US" sz="1400" dirty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. Blair-</a:t>
            </a:r>
            <a:r>
              <a:rPr lang="en-US" sz="1400" dirty="0" err="1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Goldensohn</a:t>
            </a:r>
            <a:r>
              <a:rPr lang="en-US" sz="1400" dirty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, K. </a:t>
            </a:r>
            <a:r>
              <a:rPr lang="en-US" sz="1400" dirty="0" err="1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Hannan</a:t>
            </a:r>
            <a:r>
              <a:rPr lang="en-US" sz="1400" dirty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, R. McDonald, T. </a:t>
            </a:r>
            <a:r>
              <a:rPr lang="en-US" sz="1400" dirty="0" err="1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Neylon</a:t>
            </a:r>
            <a:r>
              <a:rPr lang="en-US" sz="1400" dirty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, G. Reis, and J. Reynar. 2008.  Building </a:t>
            </a:r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a Sentiment </a:t>
            </a:r>
            <a:r>
              <a:rPr lang="en-US" sz="1400" dirty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Summarizer for Local Service </a:t>
            </a:r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Reviews.  </a:t>
            </a:r>
            <a:r>
              <a:rPr lang="en-US" sz="1400" dirty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WWW </a:t>
            </a:r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Workshop.</a:t>
            </a:r>
            <a:endParaRPr lang="en-US" sz="1400" dirty="0">
              <a:solidFill>
                <a:schemeClr val="accent5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05259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09550"/>
            <a:ext cx="7620000" cy="742950"/>
          </a:xfrm>
        </p:spPr>
        <p:txBody>
          <a:bodyPr/>
          <a:lstStyle/>
          <a:p>
            <a:r>
              <a:rPr lang="en-US" sz="2800" dirty="0"/>
              <a:t>Finding aspect/attribute/target of sentiment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aspect name may not be in the sentence</a:t>
            </a:r>
          </a:p>
          <a:p>
            <a:r>
              <a:rPr lang="en-US" dirty="0" smtClean="0"/>
              <a:t>For restaurants/hotels, aspects are well-understood</a:t>
            </a:r>
          </a:p>
          <a:p>
            <a:r>
              <a:rPr lang="en-US" dirty="0" smtClean="0"/>
              <a:t>Supervised classification</a:t>
            </a:r>
          </a:p>
          <a:p>
            <a:pPr lvl="1"/>
            <a:r>
              <a:rPr lang="en-US" dirty="0" smtClean="0"/>
              <a:t>Hand-label a small corpus of restaurant review sentences with aspect</a:t>
            </a:r>
          </a:p>
          <a:p>
            <a:pPr lvl="2"/>
            <a:r>
              <a:rPr lang="en-US" dirty="0" smtClean="0"/>
              <a:t>food</a:t>
            </a:r>
            <a:r>
              <a:rPr lang="en-US" dirty="0"/>
              <a:t>, décor, service, </a:t>
            </a:r>
            <a:r>
              <a:rPr lang="en-US" dirty="0" smtClean="0"/>
              <a:t>value, NONE</a:t>
            </a:r>
          </a:p>
          <a:p>
            <a:pPr lvl="1"/>
            <a:r>
              <a:rPr lang="en-US" dirty="0" smtClean="0"/>
              <a:t>Train a classifier to assign an aspect to </a:t>
            </a:r>
            <a:r>
              <a:rPr lang="en-US" dirty="0" err="1" smtClean="0"/>
              <a:t>asentence</a:t>
            </a:r>
            <a:endParaRPr lang="en-US" dirty="0" smtClean="0"/>
          </a:p>
          <a:p>
            <a:pPr lvl="2"/>
            <a:r>
              <a:rPr lang="en-US" sz="1800" dirty="0" smtClean="0"/>
              <a:t>“Given this sentence, is the aspect </a:t>
            </a:r>
            <a:r>
              <a:rPr lang="en-US" sz="1800" i="1" dirty="0" smtClean="0"/>
              <a:t>food, décor, service, value, </a:t>
            </a:r>
            <a:r>
              <a:rPr lang="en-US" sz="1800" dirty="0" smtClean="0"/>
              <a:t>or</a:t>
            </a:r>
            <a:r>
              <a:rPr lang="en-US" sz="1800" i="1" dirty="0" smtClean="0"/>
              <a:t> NONE</a:t>
            </a:r>
            <a:r>
              <a:rPr lang="en-US" sz="1800" dirty="0" smtClean="0"/>
              <a:t>”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35DC5-7E65-8247-99AB-4E984F8A921E}" type="slidenum">
              <a:rPr lang="en-US" smtClean="0"/>
              <a:pPr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675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133350"/>
            <a:ext cx="7467600" cy="990600"/>
          </a:xfrm>
        </p:spPr>
        <p:txBody>
          <a:bodyPr/>
          <a:lstStyle/>
          <a:p>
            <a:r>
              <a:rPr lang="en-US" dirty="0" smtClean="0"/>
              <a:t>Putting it all together:</a:t>
            </a:r>
            <a:br>
              <a:rPr lang="en-US" dirty="0" smtClean="0"/>
            </a:br>
            <a:r>
              <a:rPr lang="en-US" dirty="0" smtClean="0"/>
              <a:t>Finding sentiment for aspects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35DC5-7E65-8247-99AB-4E984F8A921E}" type="slidenum">
              <a:rPr lang="en-US" smtClean="0"/>
              <a:pPr/>
              <a:t>73</a:t>
            </a:fld>
            <a:endParaRPr lang="en-US"/>
          </a:p>
        </p:txBody>
      </p:sp>
      <p:sp>
        <p:nvSpPr>
          <p:cNvPr id="8" name="Multidocument 7"/>
          <p:cNvSpPr/>
          <p:nvPr/>
        </p:nvSpPr>
        <p:spPr bwMode="auto">
          <a:xfrm>
            <a:off x="152400" y="3409950"/>
            <a:ext cx="685800" cy="838200"/>
          </a:xfrm>
          <a:prstGeom prst="flowChartMultidocumen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Lucida Sans" pitchFamily="-65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8382000" y="3486150"/>
            <a:ext cx="533400" cy="685800"/>
          </a:xfrm>
          <a:prstGeom prst="rect">
            <a:avLst/>
          </a:prstGeom>
          <a:solidFill>
            <a:srgbClr val="83E6B5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Lucida Sans" pitchFamily="-65" charset="0"/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4343400" y="2724150"/>
            <a:ext cx="381000" cy="2209800"/>
            <a:chOff x="3429000" y="244341"/>
            <a:chExt cx="381000" cy="2209800"/>
          </a:xfrm>
        </p:grpSpPr>
        <p:sp>
          <p:nvSpPr>
            <p:cNvPr id="14" name="Process 13"/>
            <p:cNvSpPr/>
            <p:nvPr/>
          </p:nvSpPr>
          <p:spPr bwMode="auto">
            <a:xfrm>
              <a:off x="3429000" y="244341"/>
              <a:ext cx="381000" cy="2209800"/>
            </a:xfrm>
            <a:prstGeom prst="flowChartProcess">
              <a:avLst/>
            </a:prstGeom>
            <a:solidFill>
              <a:srgbClr val="FF6600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Lucida Sans" pitchFamily="-65" charset="0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 bwMode="auto">
            <a:xfrm>
              <a:off x="3505200" y="1154430"/>
              <a:ext cx="219456" cy="0"/>
            </a:xfrm>
            <a:prstGeom prst="line">
              <a:avLst/>
            </a:prstGeom>
            <a:gradFill rotWithShape="0">
              <a:gsLst>
                <a:gs pos="0">
                  <a:srgbClr val="A50021"/>
                </a:gs>
                <a:gs pos="100000">
                  <a:schemeClr val="tx1"/>
                </a:gs>
              </a:gsLst>
              <a:lin ang="0" scaled="1"/>
            </a:gradFill>
            <a:ln w="952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>
              <a:off x="3505200" y="1418590"/>
              <a:ext cx="219456" cy="0"/>
            </a:xfrm>
            <a:prstGeom prst="line">
              <a:avLst/>
            </a:prstGeom>
            <a:gradFill rotWithShape="0">
              <a:gsLst>
                <a:gs pos="0">
                  <a:srgbClr val="A50021"/>
                </a:gs>
                <a:gs pos="100000">
                  <a:schemeClr val="tx1"/>
                </a:gs>
              </a:gsLst>
              <a:lin ang="0" scaled="1"/>
            </a:gradFill>
            <a:ln w="952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/>
            <p:cNvCxnSpPr/>
            <p:nvPr/>
          </p:nvCxnSpPr>
          <p:spPr bwMode="auto">
            <a:xfrm>
              <a:off x="3505200" y="1682750"/>
              <a:ext cx="219456" cy="0"/>
            </a:xfrm>
            <a:prstGeom prst="line">
              <a:avLst/>
            </a:prstGeom>
            <a:gradFill rotWithShape="0">
              <a:gsLst>
                <a:gs pos="0">
                  <a:srgbClr val="A50021"/>
                </a:gs>
                <a:gs pos="100000">
                  <a:schemeClr val="tx1"/>
                </a:gs>
              </a:gsLst>
              <a:lin ang="0" scaled="1"/>
            </a:gradFill>
            <a:ln w="952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Straight Connector 22"/>
            <p:cNvCxnSpPr/>
            <p:nvPr/>
          </p:nvCxnSpPr>
          <p:spPr bwMode="auto">
            <a:xfrm>
              <a:off x="3505200" y="1946910"/>
              <a:ext cx="219456" cy="0"/>
            </a:xfrm>
            <a:prstGeom prst="line">
              <a:avLst/>
            </a:prstGeom>
            <a:gradFill rotWithShape="0">
              <a:gsLst>
                <a:gs pos="0">
                  <a:srgbClr val="A50021"/>
                </a:gs>
                <a:gs pos="100000">
                  <a:schemeClr val="tx1"/>
                </a:gs>
              </a:gsLst>
              <a:lin ang="0" scaled="1"/>
            </a:gradFill>
            <a:ln w="952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Straight Connector 23"/>
            <p:cNvCxnSpPr/>
            <p:nvPr/>
          </p:nvCxnSpPr>
          <p:spPr bwMode="auto">
            <a:xfrm>
              <a:off x="3505200" y="2211070"/>
              <a:ext cx="219456" cy="0"/>
            </a:xfrm>
            <a:prstGeom prst="line">
              <a:avLst/>
            </a:prstGeom>
            <a:gradFill rotWithShape="0">
              <a:gsLst>
                <a:gs pos="0">
                  <a:srgbClr val="A50021"/>
                </a:gs>
                <a:gs pos="100000">
                  <a:schemeClr val="tx1"/>
                </a:gs>
              </a:gsLst>
              <a:lin ang="0" scaled="1"/>
            </a:gradFill>
            <a:ln w="952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/>
            <p:cNvCxnSpPr/>
            <p:nvPr/>
          </p:nvCxnSpPr>
          <p:spPr bwMode="auto">
            <a:xfrm>
              <a:off x="3505200" y="1286510"/>
              <a:ext cx="219456" cy="0"/>
            </a:xfrm>
            <a:prstGeom prst="line">
              <a:avLst/>
            </a:prstGeom>
            <a:gradFill rotWithShape="0">
              <a:gsLst>
                <a:gs pos="0">
                  <a:srgbClr val="A50021"/>
                </a:gs>
                <a:gs pos="100000">
                  <a:schemeClr val="tx1"/>
                </a:gs>
              </a:gsLst>
              <a:lin ang="0" scaled="1"/>
            </a:gradFill>
            <a:ln w="952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Straight Connector 25"/>
            <p:cNvCxnSpPr/>
            <p:nvPr/>
          </p:nvCxnSpPr>
          <p:spPr bwMode="auto">
            <a:xfrm>
              <a:off x="3505200" y="1550670"/>
              <a:ext cx="219456" cy="0"/>
            </a:xfrm>
            <a:prstGeom prst="line">
              <a:avLst/>
            </a:prstGeom>
            <a:gradFill rotWithShape="0">
              <a:gsLst>
                <a:gs pos="0">
                  <a:srgbClr val="A50021"/>
                </a:gs>
                <a:gs pos="100000">
                  <a:schemeClr val="tx1"/>
                </a:gs>
              </a:gsLst>
              <a:lin ang="0" scaled="1"/>
            </a:gradFill>
            <a:ln w="952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Straight Connector 26"/>
            <p:cNvCxnSpPr/>
            <p:nvPr/>
          </p:nvCxnSpPr>
          <p:spPr bwMode="auto">
            <a:xfrm>
              <a:off x="3505200" y="1814830"/>
              <a:ext cx="219456" cy="0"/>
            </a:xfrm>
            <a:prstGeom prst="line">
              <a:avLst/>
            </a:prstGeom>
            <a:gradFill rotWithShape="0">
              <a:gsLst>
                <a:gs pos="0">
                  <a:srgbClr val="A50021"/>
                </a:gs>
                <a:gs pos="100000">
                  <a:schemeClr val="tx1"/>
                </a:gs>
              </a:gsLst>
              <a:lin ang="0" scaled="1"/>
            </a:gradFill>
            <a:ln w="952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/>
            <p:cNvCxnSpPr/>
            <p:nvPr/>
          </p:nvCxnSpPr>
          <p:spPr bwMode="auto">
            <a:xfrm>
              <a:off x="3505200" y="2078990"/>
              <a:ext cx="219456" cy="0"/>
            </a:xfrm>
            <a:prstGeom prst="line">
              <a:avLst/>
            </a:prstGeom>
            <a:gradFill rotWithShape="0">
              <a:gsLst>
                <a:gs pos="0">
                  <a:srgbClr val="A50021"/>
                </a:gs>
                <a:gs pos="100000">
                  <a:schemeClr val="tx1"/>
                </a:gs>
              </a:gsLst>
              <a:lin ang="0" scaled="1"/>
            </a:gradFill>
            <a:ln w="952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29" name="Straight Connector 28"/>
            <p:cNvCxnSpPr/>
            <p:nvPr/>
          </p:nvCxnSpPr>
          <p:spPr bwMode="auto">
            <a:xfrm>
              <a:off x="3505200" y="2343150"/>
              <a:ext cx="219456" cy="0"/>
            </a:xfrm>
            <a:prstGeom prst="line">
              <a:avLst/>
            </a:prstGeom>
            <a:gradFill rotWithShape="0">
              <a:gsLst>
                <a:gs pos="0">
                  <a:srgbClr val="A50021"/>
                </a:gs>
                <a:gs pos="100000">
                  <a:schemeClr val="tx1"/>
                </a:gs>
              </a:gsLst>
              <a:lin ang="0" scaled="1"/>
            </a:gradFill>
            <a:ln w="952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0" name="Straight Connector 39"/>
            <p:cNvCxnSpPr/>
            <p:nvPr/>
          </p:nvCxnSpPr>
          <p:spPr bwMode="auto">
            <a:xfrm>
              <a:off x="3505200" y="890270"/>
              <a:ext cx="219456" cy="0"/>
            </a:xfrm>
            <a:prstGeom prst="line">
              <a:avLst/>
            </a:prstGeom>
            <a:gradFill rotWithShape="0">
              <a:gsLst>
                <a:gs pos="0">
                  <a:srgbClr val="A50021"/>
                </a:gs>
                <a:gs pos="100000">
                  <a:schemeClr val="tx1"/>
                </a:gs>
              </a:gsLst>
              <a:lin ang="0" scaled="1"/>
            </a:gradFill>
            <a:ln w="952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1" name="Straight Connector 40"/>
            <p:cNvCxnSpPr/>
            <p:nvPr/>
          </p:nvCxnSpPr>
          <p:spPr bwMode="auto">
            <a:xfrm>
              <a:off x="3505200" y="758190"/>
              <a:ext cx="219456" cy="0"/>
            </a:xfrm>
            <a:prstGeom prst="line">
              <a:avLst/>
            </a:prstGeom>
            <a:gradFill rotWithShape="0">
              <a:gsLst>
                <a:gs pos="0">
                  <a:srgbClr val="A50021"/>
                </a:gs>
                <a:gs pos="100000">
                  <a:schemeClr val="tx1"/>
                </a:gs>
              </a:gsLst>
              <a:lin ang="0" scaled="1"/>
            </a:gradFill>
            <a:ln w="952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41"/>
            <p:cNvCxnSpPr/>
            <p:nvPr/>
          </p:nvCxnSpPr>
          <p:spPr bwMode="auto">
            <a:xfrm>
              <a:off x="3505200" y="494030"/>
              <a:ext cx="219456" cy="0"/>
            </a:xfrm>
            <a:prstGeom prst="line">
              <a:avLst/>
            </a:prstGeom>
            <a:gradFill rotWithShape="0">
              <a:gsLst>
                <a:gs pos="0">
                  <a:srgbClr val="A50021"/>
                </a:gs>
                <a:gs pos="100000">
                  <a:schemeClr val="tx1"/>
                </a:gs>
              </a:gsLst>
              <a:lin ang="0" scaled="1"/>
            </a:gradFill>
            <a:ln w="952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3" name="Straight Connector 42"/>
            <p:cNvCxnSpPr/>
            <p:nvPr/>
          </p:nvCxnSpPr>
          <p:spPr bwMode="auto">
            <a:xfrm>
              <a:off x="3505200" y="626110"/>
              <a:ext cx="219456" cy="0"/>
            </a:xfrm>
            <a:prstGeom prst="line">
              <a:avLst/>
            </a:prstGeom>
            <a:gradFill rotWithShape="0">
              <a:gsLst>
                <a:gs pos="0">
                  <a:srgbClr val="A50021"/>
                </a:gs>
                <a:gs pos="100000">
                  <a:schemeClr val="tx1"/>
                </a:gs>
              </a:gsLst>
              <a:lin ang="0" scaled="1"/>
            </a:gradFill>
            <a:ln w="952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4" name="Straight Connector 43"/>
            <p:cNvCxnSpPr/>
            <p:nvPr/>
          </p:nvCxnSpPr>
          <p:spPr bwMode="auto">
            <a:xfrm>
              <a:off x="3505200" y="1022350"/>
              <a:ext cx="219456" cy="0"/>
            </a:xfrm>
            <a:prstGeom prst="line">
              <a:avLst/>
            </a:prstGeom>
            <a:gradFill rotWithShape="0">
              <a:gsLst>
                <a:gs pos="0">
                  <a:srgbClr val="A50021"/>
                </a:gs>
                <a:gs pos="100000">
                  <a:schemeClr val="tx1"/>
                </a:gs>
              </a:gsLst>
              <a:lin ang="0" scaled="1"/>
            </a:gradFill>
            <a:ln w="952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45" name="Straight Connector 44"/>
            <p:cNvCxnSpPr/>
            <p:nvPr/>
          </p:nvCxnSpPr>
          <p:spPr bwMode="auto">
            <a:xfrm>
              <a:off x="3505200" y="361950"/>
              <a:ext cx="219456" cy="0"/>
            </a:xfrm>
            <a:prstGeom prst="line">
              <a:avLst/>
            </a:prstGeom>
            <a:gradFill rotWithShape="0">
              <a:gsLst>
                <a:gs pos="0">
                  <a:srgbClr val="A50021"/>
                </a:gs>
                <a:gs pos="100000">
                  <a:schemeClr val="tx1"/>
                </a:gs>
              </a:gsLst>
              <a:lin ang="0" scaled="1"/>
            </a:gradFill>
            <a:ln w="952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7" name="Group 46"/>
          <p:cNvGrpSpPr/>
          <p:nvPr/>
        </p:nvGrpSpPr>
        <p:grpSpPr>
          <a:xfrm>
            <a:off x="2362200" y="2724150"/>
            <a:ext cx="381000" cy="2209800"/>
            <a:chOff x="3429000" y="244341"/>
            <a:chExt cx="381000" cy="2209800"/>
          </a:xfrm>
        </p:grpSpPr>
        <p:sp>
          <p:nvSpPr>
            <p:cNvPr id="48" name="Process 47"/>
            <p:cNvSpPr/>
            <p:nvPr/>
          </p:nvSpPr>
          <p:spPr bwMode="auto">
            <a:xfrm>
              <a:off x="3429000" y="244341"/>
              <a:ext cx="381000" cy="2209800"/>
            </a:xfrm>
            <a:prstGeom prst="flowChartProcess">
              <a:avLst/>
            </a:prstGeom>
            <a:solidFill>
              <a:srgbClr val="FF6600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Lucida Sans" pitchFamily="-65" charset="0"/>
              </a:endParaRPr>
            </a:p>
          </p:txBody>
        </p:sp>
        <p:cxnSp>
          <p:nvCxnSpPr>
            <p:cNvPr id="49" name="Straight Connector 48"/>
            <p:cNvCxnSpPr/>
            <p:nvPr/>
          </p:nvCxnSpPr>
          <p:spPr bwMode="auto">
            <a:xfrm>
              <a:off x="3505200" y="1154430"/>
              <a:ext cx="219456" cy="0"/>
            </a:xfrm>
            <a:prstGeom prst="line">
              <a:avLst/>
            </a:prstGeom>
            <a:gradFill rotWithShape="0">
              <a:gsLst>
                <a:gs pos="0">
                  <a:srgbClr val="A50021"/>
                </a:gs>
                <a:gs pos="100000">
                  <a:schemeClr val="tx1"/>
                </a:gs>
              </a:gsLst>
              <a:lin ang="0" scaled="1"/>
            </a:gradFill>
            <a:ln w="952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50" name="Straight Connector 49"/>
            <p:cNvCxnSpPr/>
            <p:nvPr/>
          </p:nvCxnSpPr>
          <p:spPr bwMode="auto">
            <a:xfrm>
              <a:off x="3505200" y="1418590"/>
              <a:ext cx="219456" cy="0"/>
            </a:xfrm>
            <a:prstGeom prst="line">
              <a:avLst/>
            </a:prstGeom>
            <a:gradFill rotWithShape="0">
              <a:gsLst>
                <a:gs pos="0">
                  <a:srgbClr val="A50021"/>
                </a:gs>
                <a:gs pos="100000">
                  <a:schemeClr val="tx1"/>
                </a:gs>
              </a:gsLst>
              <a:lin ang="0" scaled="1"/>
            </a:gradFill>
            <a:ln w="952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51" name="Straight Connector 50"/>
            <p:cNvCxnSpPr/>
            <p:nvPr/>
          </p:nvCxnSpPr>
          <p:spPr bwMode="auto">
            <a:xfrm>
              <a:off x="3505200" y="1682750"/>
              <a:ext cx="219456" cy="0"/>
            </a:xfrm>
            <a:prstGeom prst="line">
              <a:avLst/>
            </a:prstGeom>
            <a:gradFill rotWithShape="0">
              <a:gsLst>
                <a:gs pos="0">
                  <a:srgbClr val="A50021"/>
                </a:gs>
                <a:gs pos="100000">
                  <a:schemeClr val="tx1"/>
                </a:gs>
              </a:gsLst>
              <a:lin ang="0" scaled="1"/>
            </a:gradFill>
            <a:ln w="952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52" name="Straight Connector 51"/>
            <p:cNvCxnSpPr/>
            <p:nvPr/>
          </p:nvCxnSpPr>
          <p:spPr bwMode="auto">
            <a:xfrm>
              <a:off x="3505200" y="1946910"/>
              <a:ext cx="219456" cy="0"/>
            </a:xfrm>
            <a:prstGeom prst="line">
              <a:avLst/>
            </a:prstGeom>
            <a:gradFill rotWithShape="0">
              <a:gsLst>
                <a:gs pos="0">
                  <a:srgbClr val="A50021"/>
                </a:gs>
                <a:gs pos="100000">
                  <a:schemeClr val="tx1"/>
                </a:gs>
              </a:gsLst>
              <a:lin ang="0" scaled="1"/>
            </a:gradFill>
            <a:ln w="952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53" name="Straight Connector 52"/>
            <p:cNvCxnSpPr/>
            <p:nvPr/>
          </p:nvCxnSpPr>
          <p:spPr bwMode="auto">
            <a:xfrm>
              <a:off x="3505200" y="2211070"/>
              <a:ext cx="219456" cy="0"/>
            </a:xfrm>
            <a:prstGeom prst="line">
              <a:avLst/>
            </a:prstGeom>
            <a:gradFill rotWithShape="0">
              <a:gsLst>
                <a:gs pos="0">
                  <a:srgbClr val="A50021"/>
                </a:gs>
                <a:gs pos="100000">
                  <a:schemeClr val="tx1"/>
                </a:gs>
              </a:gsLst>
              <a:lin ang="0" scaled="1"/>
            </a:gradFill>
            <a:ln w="952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54" name="Straight Connector 53"/>
            <p:cNvCxnSpPr/>
            <p:nvPr/>
          </p:nvCxnSpPr>
          <p:spPr bwMode="auto">
            <a:xfrm>
              <a:off x="3505200" y="1286510"/>
              <a:ext cx="219456" cy="0"/>
            </a:xfrm>
            <a:prstGeom prst="line">
              <a:avLst/>
            </a:prstGeom>
            <a:gradFill rotWithShape="0">
              <a:gsLst>
                <a:gs pos="0">
                  <a:srgbClr val="A50021"/>
                </a:gs>
                <a:gs pos="100000">
                  <a:schemeClr val="tx1"/>
                </a:gs>
              </a:gsLst>
              <a:lin ang="0" scaled="1"/>
            </a:gradFill>
            <a:ln w="952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Straight Connector 54"/>
            <p:cNvCxnSpPr/>
            <p:nvPr/>
          </p:nvCxnSpPr>
          <p:spPr bwMode="auto">
            <a:xfrm>
              <a:off x="3505200" y="1550670"/>
              <a:ext cx="219456" cy="0"/>
            </a:xfrm>
            <a:prstGeom prst="line">
              <a:avLst/>
            </a:prstGeom>
            <a:gradFill rotWithShape="0">
              <a:gsLst>
                <a:gs pos="0">
                  <a:srgbClr val="A50021"/>
                </a:gs>
                <a:gs pos="100000">
                  <a:schemeClr val="tx1"/>
                </a:gs>
              </a:gsLst>
              <a:lin ang="0" scaled="1"/>
            </a:gradFill>
            <a:ln w="952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56" name="Straight Connector 55"/>
            <p:cNvCxnSpPr/>
            <p:nvPr/>
          </p:nvCxnSpPr>
          <p:spPr bwMode="auto">
            <a:xfrm>
              <a:off x="3505200" y="1814830"/>
              <a:ext cx="219456" cy="0"/>
            </a:xfrm>
            <a:prstGeom prst="line">
              <a:avLst/>
            </a:prstGeom>
            <a:gradFill rotWithShape="0">
              <a:gsLst>
                <a:gs pos="0">
                  <a:srgbClr val="A50021"/>
                </a:gs>
                <a:gs pos="100000">
                  <a:schemeClr val="tx1"/>
                </a:gs>
              </a:gsLst>
              <a:lin ang="0" scaled="1"/>
            </a:gradFill>
            <a:ln w="952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57" name="Straight Connector 56"/>
            <p:cNvCxnSpPr/>
            <p:nvPr/>
          </p:nvCxnSpPr>
          <p:spPr bwMode="auto">
            <a:xfrm>
              <a:off x="3505200" y="2078990"/>
              <a:ext cx="219456" cy="0"/>
            </a:xfrm>
            <a:prstGeom prst="line">
              <a:avLst/>
            </a:prstGeom>
            <a:gradFill rotWithShape="0">
              <a:gsLst>
                <a:gs pos="0">
                  <a:srgbClr val="A50021"/>
                </a:gs>
                <a:gs pos="100000">
                  <a:schemeClr val="tx1"/>
                </a:gs>
              </a:gsLst>
              <a:lin ang="0" scaled="1"/>
            </a:gradFill>
            <a:ln w="952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58" name="Straight Connector 57"/>
            <p:cNvCxnSpPr/>
            <p:nvPr/>
          </p:nvCxnSpPr>
          <p:spPr bwMode="auto">
            <a:xfrm>
              <a:off x="3505200" y="2343150"/>
              <a:ext cx="219456" cy="0"/>
            </a:xfrm>
            <a:prstGeom prst="line">
              <a:avLst/>
            </a:prstGeom>
            <a:gradFill rotWithShape="0">
              <a:gsLst>
                <a:gs pos="0">
                  <a:srgbClr val="A50021"/>
                </a:gs>
                <a:gs pos="100000">
                  <a:schemeClr val="tx1"/>
                </a:gs>
              </a:gsLst>
              <a:lin ang="0" scaled="1"/>
            </a:gradFill>
            <a:ln w="952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59" name="Straight Connector 58"/>
            <p:cNvCxnSpPr/>
            <p:nvPr/>
          </p:nvCxnSpPr>
          <p:spPr bwMode="auto">
            <a:xfrm>
              <a:off x="3505200" y="890270"/>
              <a:ext cx="219456" cy="0"/>
            </a:xfrm>
            <a:prstGeom prst="line">
              <a:avLst/>
            </a:prstGeom>
            <a:gradFill rotWithShape="0">
              <a:gsLst>
                <a:gs pos="0">
                  <a:srgbClr val="A50021"/>
                </a:gs>
                <a:gs pos="100000">
                  <a:schemeClr val="tx1"/>
                </a:gs>
              </a:gsLst>
              <a:lin ang="0" scaled="1"/>
            </a:gradFill>
            <a:ln w="952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60" name="Straight Connector 59"/>
            <p:cNvCxnSpPr/>
            <p:nvPr/>
          </p:nvCxnSpPr>
          <p:spPr bwMode="auto">
            <a:xfrm>
              <a:off x="3505200" y="758190"/>
              <a:ext cx="219456" cy="0"/>
            </a:xfrm>
            <a:prstGeom prst="line">
              <a:avLst/>
            </a:prstGeom>
            <a:gradFill rotWithShape="0">
              <a:gsLst>
                <a:gs pos="0">
                  <a:srgbClr val="A50021"/>
                </a:gs>
                <a:gs pos="100000">
                  <a:schemeClr val="tx1"/>
                </a:gs>
              </a:gsLst>
              <a:lin ang="0" scaled="1"/>
            </a:gradFill>
            <a:ln w="952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61" name="Straight Connector 60"/>
            <p:cNvCxnSpPr/>
            <p:nvPr/>
          </p:nvCxnSpPr>
          <p:spPr bwMode="auto">
            <a:xfrm>
              <a:off x="3505200" y="494030"/>
              <a:ext cx="219456" cy="0"/>
            </a:xfrm>
            <a:prstGeom prst="line">
              <a:avLst/>
            </a:prstGeom>
            <a:gradFill rotWithShape="0">
              <a:gsLst>
                <a:gs pos="0">
                  <a:srgbClr val="A50021"/>
                </a:gs>
                <a:gs pos="100000">
                  <a:schemeClr val="tx1"/>
                </a:gs>
              </a:gsLst>
              <a:lin ang="0" scaled="1"/>
            </a:gradFill>
            <a:ln w="952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Straight Connector 61"/>
            <p:cNvCxnSpPr/>
            <p:nvPr/>
          </p:nvCxnSpPr>
          <p:spPr bwMode="auto">
            <a:xfrm>
              <a:off x="3505200" y="626110"/>
              <a:ext cx="219456" cy="0"/>
            </a:xfrm>
            <a:prstGeom prst="line">
              <a:avLst/>
            </a:prstGeom>
            <a:gradFill rotWithShape="0">
              <a:gsLst>
                <a:gs pos="0">
                  <a:srgbClr val="A50021"/>
                </a:gs>
                <a:gs pos="100000">
                  <a:schemeClr val="tx1"/>
                </a:gs>
              </a:gsLst>
              <a:lin ang="0" scaled="1"/>
            </a:gradFill>
            <a:ln w="952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63" name="Straight Connector 62"/>
            <p:cNvCxnSpPr/>
            <p:nvPr/>
          </p:nvCxnSpPr>
          <p:spPr bwMode="auto">
            <a:xfrm>
              <a:off x="3505200" y="1022350"/>
              <a:ext cx="219456" cy="0"/>
            </a:xfrm>
            <a:prstGeom prst="line">
              <a:avLst/>
            </a:prstGeom>
            <a:gradFill rotWithShape="0">
              <a:gsLst>
                <a:gs pos="0">
                  <a:srgbClr val="A50021"/>
                </a:gs>
                <a:gs pos="100000">
                  <a:schemeClr val="tx1"/>
                </a:gs>
              </a:gsLst>
              <a:lin ang="0" scaled="1"/>
            </a:gradFill>
            <a:ln w="952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64" name="Straight Connector 63"/>
            <p:cNvCxnSpPr/>
            <p:nvPr/>
          </p:nvCxnSpPr>
          <p:spPr bwMode="auto">
            <a:xfrm>
              <a:off x="3505200" y="361950"/>
              <a:ext cx="219456" cy="0"/>
            </a:xfrm>
            <a:prstGeom prst="line">
              <a:avLst/>
            </a:prstGeom>
            <a:gradFill rotWithShape="0">
              <a:gsLst>
                <a:gs pos="0">
                  <a:srgbClr val="A50021"/>
                </a:gs>
                <a:gs pos="100000">
                  <a:schemeClr val="tx1"/>
                </a:gs>
              </a:gsLst>
              <a:lin ang="0" scaled="1"/>
            </a:gradFill>
            <a:ln w="952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65" name="Group 64"/>
          <p:cNvGrpSpPr/>
          <p:nvPr/>
        </p:nvGrpSpPr>
        <p:grpSpPr>
          <a:xfrm>
            <a:off x="6324600" y="2724150"/>
            <a:ext cx="381000" cy="2209800"/>
            <a:chOff x="3429000" y="244341"/>
            <a:chExt cx="381000" cy="2209800"/>
          </a:xfrm>
        </p:grpSpPr>
        <p:sp>
          <p:nvSpPr>
            <p:cNvPr id="66" name="Process 65"/>
            <p:cNvSpPr/>
            <p:nvPr/>
          </p:nvSpPr>
          <p:spPr bwMode="auto">
            <a:xfrm>
              <a:off x="3429000" y="244341"/>
              <a:ext cx="381000" cy="2209800"/>
            </a:xfrm>
            <a:prstGeom prst="flowChartProcess">
              <a:avLst/>
            </a:prstGeom>
            <a:solidFill>
              <a:srgbClr val="FF6600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Lucida Sans" pitchFamily="-65" charset="0"/>
              </a:endParaRPr>
            </a:p>
          </p:txBody>
        </p:sp>
        <p:cxnSp>
          <p:nvCxnSpPr>
            <p:cNvPr id="67" name="Straight Connector 66"/>
            <p:cNvCxnSpPr/>
            <p:nvPr/>
          </p:nvCxnSpPr>
          <p:spPr bwMode="auto">
            <a:xfrm>
              <a:off x="3505200" y="1154430"/>
              <a:ext cx="219456" cy="0"/>
            </a:xfrm>
            <a:prstGeom prst="line">
              <a:avLst/>
            </a:prstGeom>
            <a:gradFill rotWithShape="0">
              <a:gsLst>
                <a:gs pos="0">
                  <a:srgbClr val="A50021"/>
                </a:gs>
                <a:gs pos="100000">
                  <a:schemeClr val="tx1"/>
                </a:gs>
              </a:gsLst>
              <a:lin ang="0" scaled="1"/>
            </a:gradFill>
            <a:ln w="952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68" name="Straight Connector 67"/>
            <p:cNvCxnSpPr/>
            <p:nvPr/>
          </p:nvCxnSpPr>
          <p:spPr bwMode="auto">
            <a:xfrm>
              <a:off x="3505200" y="1418590"/>
              <a:ext cx="219456" cy="0"/>
            </a:xfrm>
            <a:prstGeom prst="line">
              <a:avLst/>
            </a:prstGeom>
            <a:gradFill rotWithShape="0">
              <a:gsLst>
                <a:gs pos="0">
                  <a:srgbClr val="A50021"/>
                </a:gs>
                <a:gs pos="100000">
                  <a:schemeClr val="tx1"/>
                </a:gs>
              </a:gsLst>
              <a:lin ang="0" scaled="1"/>
            </a:gradFill>
            <a:ln w="952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69" name="Straight Connector 68"/>
            <p:cNvCxnSpPr/>
            <p:nvPr/>
          </p:nvCxnSpPr>
          <p:spPr bwMode="auto">
            <a:xfrm>
              <a:off x="3505200" y="1682750"/>
              <a:ext cx="219456" cy="0"/>
            </a:xfrm>
            <a:prstGeom prst="line">
              <a:avLst/>
            </a:prstGeom>
            <a:gradFill rotWithShape="0">
              <a:gsLst>
                <a:gs pos="0">
                  <a:srgbClr val="A50021"/>
                </a:gs>
                <a:gs pos="100000">
                  <a:schemeClr val="tx1"/>
                </a:gs>
              </a:gsLst>
              <a:lin ang="0" scaled="1"/>
            </a:gradFill>
            <a:ln w="952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70" name="Straight Connector 69"/>
            <p:cNvCxnSpPr/>
            <p:nvPr/>
          </p:nvCxnSpPr>
          <p:spPr bwMode="auto">
            <a:xfrm>
              <a:off x="3505200" y="1946910"/>
              <a:ext cx="219456" cy="0"/>
            </a:xfrm>
            <a:prstGeom prst="line">
              <a:avLst/>
            </a:prstGeom>
            <a:gradFill rotWithShape="0">
              <a:gsLst>
                <a:gs pos="0">
                  <a:srgbClr val="A50021"/>
                </a:gs>
                <a:gs pos="100000">
                  <a:schemeClr val="tx1"/>
                </a:gs>
              </a:gsLst>
              <a:lin ang="0" scaled="1"/>
            </a:gradFill>
            <a:ln w="952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71" name="Straight Connector 70"/>
            <p:cNvCxnSpPr/>
            <p:nvPr/>
          </p:nvCxnSpPr>
          <p:spPr bwMode="auto">
            <a:xfrm>
              <a:off x="3505200" y="2211070"/>
              <a:ext cx="219456" cy="0"/>
            </a:xfrm>
            <a:prstGeom prst="line">
              <a:avLst/>
            </a:prstGeom>
            <a:gradFill rotWithShape="0">
              <a:gsLst>
                <a:gs pos="0">
                  <a:srgbClr val="A50021"/>
                </a:gs>
                <a:gs pos="100000">
                  <a:schemeClr val="tx1"/>
                </a:gs>
              </a:gsLst>
              <a:lin ang="0" scaled="1"/>
            </a:gradFill>
            <a:ln w="952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72" name="Straight Connector 71"/>
            <p:cNvCxnSpPr/>
            <p:nvPr/>
          </p:nvCxnSpPr>
          <p:spPr bwMode="auto">
            <a:xfrm>
              <a:off x="3505200" y="1286510"/>
              <a:ext cx="219456" cy="0"/>
            </a:xfrm>
            <a:prstGeom prst="line">
              <a:avLst/>
            </a:prstGeom>
            <a:gradFill rotWithShape="0">
              <a:gsLst>
                <a:gs pos="0">
                  <a:srgbClr val="A50021"/>
                </a:gs>
                <a:gs pos="100000">
                  <a:schemeClr val="tx1"/>
                </a:gs>
              </a:gsLst>
              <a:lin ang="0" scaled="1"/>
            </a:gradFill>
            <a:ln w="952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73" name="Straight Connector 72"/>
            <p:cNvCxnSpPr/>
            <p:nvPr/>
          </p:nvCxnSpPr>
          <p:spPr bwMode="auto">
            <a:xfrm>
              <a:off x="3505200" y="1550670"/>
              <a:ext cx="219456" cy="0"/>
            </a:xfrm>
            <a:prstGeom prst="line">
              <a:avLst/>
            </a:prstGeom>
            <a:gradFill rotWithShape="0">
              <a:gsLst>
                <a:gs pos="0">
                  <a:srgbClr val="A50021"/>
                </a:gs>
                <a:gs pos="100000">
                  <a:schemeClr val="tx1"/>
                </a:gs>
              </a:gsLst>
              <a:lin ang="0" scaled="1"/>
            </a:gradFill>
            <a:ln w="952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74" name="Straight Connector 73"/>
            <p:cNvCxnSpPr/>
            <p:nvPr/>
          </p:nvCxnSpPr>
          <p:spPr bwMode="auto">
            <a:xfrm>
              <a:off x="3505200" y="1814830"/>
              <a:ext cx="219456" cy="0"/>
            </a:xfrm>
            <a:prstGeom prst="line">
              <a:avLst/>
            </a:prstGeom>
            <a:gradFill rotWithShape="0">
              <a:gsLst>
                <a:gs pos="0">
                  <a:srgbClr val="A50021"/>
                </a:gs>
                <a:gs pos="100000">
                  <a:schemeClr val="tx1"/>
                </a:gs>
              </a:gsLst>
              <a:lin ang="0" scaled="1"/>
            </a:gradFill>
            <a:ln w="952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75" name="Straight Connector 74"/>
            <p:cNvCxnSpPr/>
            <p:nvPr/>
          </p:nvCxnSpPr>
          <p:spPr bwMode="auto">
            <a:xfrm>
              <a:off x="3505200" y="2078990"/>
              <a:ext cx="219456" cy="0"/>
            </a:xfrm>
            <a:prstGeom prst="line">
              <a:avLst/>
            </a:prstGeom>
            <a:gradFill rotWithShape="0">
              <a:gsLst>
                <a:gs pos="0">
                  <a:srgbClr val="A50021"/>
                </a:gs>
                <a:gs pos="100000">
                  <a:schemeClr val="tx1"/>
                </a:gs>
              </a:gsLst>
              <a:lin ang="0" scaled="1"/>
            </a:gradFill>
            <a:ln w="952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76" name="Straight Connector 75"/>
            <p:cNvCxnSpPr/>
            <p:nvPr/>
          </p:nvCxnSpPr>
          <p:spPr bwMode="auto">
            <a:xfrm>
              <a:off x="3505200" y="2343150"/>
              <a:ext cx="219456" cy="0"/>
            </a:xfrm>
            <a:prstGeom prst="line">
              <a:avLst/>
            </a:prstGeom>
            <a:gradFill rotWithShape="0">
              <a:gsLst>
                <a:gs pos="0">
                  <a:srgbClr val="A50021"/>
                </a:gs>
                <a:gs pos="100000">
                  <a:schemeClr val="tx1"/>
                </a:gs>
              </a:gsLst>
              <a:lin ang="0" scaled="1"/>
            </a:gradFill>
            <a:ln w="952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77" name="Straight Connector 76"/>
            <p:cNvCxnSpPr/>
            <p:nvPr/>
          </p:nvCxnSpPr>
          <p:spPr bwMode="auto">
            <a:xfrm>
              <a:off x="3505200" y="890270"/>
              <a:ext cx="219456" cy="0"/>
            </a:xfrm>
            <a:prstGeom prst="line">
              <a:avLst/>
            </a:prstGeom>
            <a:gradFill rotWithShape="0">
              <a:gsLst>
                <a:gs pos="0">
                  <a:srgbClr val="A50021"/>
                </a:gs>
                <a:gs pos="100000">
                  <a:schemeClr val="tx1"/>
                </a:gs>
              </a:gsLst>
              <a:lin ang="0" scaled="1"/>
            </a:gradFill>
            <a:ln w="952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78" name="Straight Connector 77"/>
            <p:cNvCxnSpPr/>
            <p:nvPr/>
          </p:nvCxnSpPr>
          <p:spPr bwMode="auto">
            <a:xfrm>
              <a:off x="3505200" y="758190"/>
              <a:ext cx="219456" cy="0"/>
            </a:xfrm>
            <a:prstGeom prst="line">
              <a:avLst/>
            </a:prstGeom>
            <a:gradFill rotWithShape="0">
              <a:gsLst>
                <a:gs pos="0">
                  <a:srgbClr val="A50021"/>
                </a:gs>
                <a:gs pos="100000">
                  <a:schemeClr val="tx1"/>
                </a:gs>
              </a:gsLst>
              <a:lin ang="0" scaled="1"/>
            </a:gradFill>
            <a:ln w="952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79" name="Straight Connector 78"/>
            <p:cNvCxnSpPr/>
            <p:nvPr/>
          </p:nvCxnSpPr>
          <p:spPr bwMode="auto">
            <a:xfrm>
              <a:off x="3505200" y="494030"/>
              <a:ext cx="219456" cy="0"/>
            </a:xfrm>
            <a:prstGeom prst="line">
              <a:avLst/>
            </a:prstGeom>
            <a:gradFill rotWithShape="0">
              <a:gsLst>
                <a:gs pos="0">
                  <a:srgbClr val="A50021"/>
                </a:gs>
                <a:gs pos="100000">
                  <a:schemeClr val="tx1"/>
                </a:gs>
              </a:gsLst>
              <a:lin ang="0" scaled="1"/>
            </a:gradFill>
            <a:ln w="952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80" name="Straight Connector 79"/>
            <p:cNvCxnSpPr/>
            <p:nvPr/>
          </p:nvCxnSpPr>
          <p:spPr bwMode="auto">
            <a:xfrm>
              <a:off x="3505200" y="626110"/>
              <a:ext cx="219456" cy="0"/>
            </a:xfrm>
            <a:prstGeom prst="line">
              <a:avLst/>
            </a:prstGeom>
            <a:gradFill rotWithShape="0">
              <a:gsLst>
                <a:gs pos="0">
                  <a:srgbClr val="A50021"/>
                </a:gs>
                <a:gs pos="100000">
                  <a:schemeClr val="tx1"/>
                </a:gs>
              </a:gsLst>
              <a:lin ang="0" scaled="1"/>
            </a:gradFill>
            <a:ln w="952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81" name="Straight Connector 80"/>
            <p:cNvCxnSpPr/>
            <p:nvPr/>
          </p:nvCxnSpPr>
          <p:spPr bwMode="auto">
            <a:xfrm>
              <a:off x="3505200" y="1022350"/>
              <a:ext cx="219456" cy="0"/>
            </a:xfrm>
            <a:prstGeom prst="line">
              <a:avLst/>
            </a:prstGeom>
            <a:gradFill rotWithShape="0">
              <a:gsLst>
                <a:gs pos="0">
                  <a:srgbClr val="A50021"/>
                </a:gs>
                <a:gs pos="100000">
                  <a:schemeClr val="tx1"/>
                </a:gs>
              </a:gsLst>
              <a:lin ang="0" scaled="1"/>
            </a:gradFill>
            <a:ln w="952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cxnSp>
          <p:nvCxnSpPr>
            <p:cNvPr id="82" name="Straight Connector 81"/>
            <p:cNvCxnSpPr/>
            <p:nvPr/>
          </p:nvCxnSpPr>
          <p:spPr bwMode="auto">
            <a:xfrm>
              <a:off x="3505200" y="361950"/>
              <a:ext cx="219456" cy="0"/>
            </a:xfrm>
            <a:prstGeom prst="line">
              <a:avLst/>
            </a:prstGeom>
            <a:gradFill rotWithShape="0">
              <a:gsLst>
                <a:gs pos="0">
                  <a:srgbClr val="A50021"/>
                </a:gs>
                <a:gs pos="100000">
                  <a:schemeClr val="tx1"/>
                </a:gs>
              </a:gsLst>
              <a:lin ang="0" scaled="1"/>
            </a:gradFill>
            <a:ln w="9525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</p:grpSp>
      <p:sp>
        <p:nvSpPr>
          <p:cNvPr id="122" name="TextBox 121"/>
          <p:cNvSpPr txBox="1"/>
          <p:nvPr/>
        </p:nvSpPr>
        <p:spPr>
          <a:xfrm>
            <a:off x="76200" y="2990850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+mn-lt"/>
              </a:rPr>
              <a:t>Reviews</a:t>
            </a:r>
            <a:endParaRPr lang="en-US" sz="1800" dirty="0">
              <a:latin typeface="+mn-lt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8220076" y="2700102"/>
            <a:ext cx="979755" cy="5396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dirty="0" smtClean="0">
                <a:latin typeface="+mn-lt"/>
              </a:rPr>
              <a:t>Final</a:t>
            </a:r>
          </a:p>
          <a:p>
            <a:pPr>
              <a:lnSpc>
                <a:spcPct val="90000"/>
              </a:lnSpc>
            </a:pPr>
            <a:r>
              <a:rPr lang="en-US" sz="1600" dirty="0" smtClean="0">
                <a:latin typeface="+mn-lt"/>
              </a:rPr>
              <a:t>Summary</a:t>
            </a:r>
            <a:endParaRPr lang="en-US" sz="1600" dirty="0">
              <a:latin typeface="+mn-lt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5940132" y="2000250"/>
            <a:ext cx="11464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+mn-lt"/>
              </a:rPr>
              <a:t>Sentences</a:t>
            </a:r>
          </a:p>
          <a:p>
            <a:r>
              <a:rPr lang="en-US" sz="1800" dirty="0" smtClean="0">
                <a:latin typeface="+mn-lt"/>
              </a:rPr>
              <a:t>&amp; Phrases</a:t>
            </a:r>
            <a:endParaRPr lang="en-US" sz="1800" dirty="0">
              <a:latin typeface="+mn-lt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1981200" y="2000250"/>
            <a:ext cx="11464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+mn-lt"/>
              </a:rPr>
              <a:t>Sentences</a:t>
            </a:r>
          </a:p>
          <a:p>
            <a:r>
              <a:rPr lang="en-US" sz="1800" dirty="0" smtClean="0">
                <a:latin typeface="+mn-lt"/>
              </a:rPr>
              <a:t>&amp; Phrases</a:t>
            </a:r>
            <a:endParaRPr lang="en-US" sz="1800" dirty="0">
              <a:latin typeface="+mn-lt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3730332" y="2000250"/>
            <a:ext cx="11464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+mn-lt"/>
              </a:rPr>
              <a:t>Sentences</a:t>
            </a:r>
          </a:p>
          <a:p>
            <a:r>
              <a:rPr lang="en-US" sz="1800" dirty="0" smtClean="0">
                <a:latin typeface="+mn-lt"/>
              </a:rPr>
              <a:t>&amp; Phrases</a:t>
            </a:r>
            <a:endParaRPr lang="en-US" sz="1800" dirty="0">
              <a:latin typeface="+mn-lt"/>
            </a:endParaRPr>
          </a:p>
        </p:txBody>
      </p:sp>
      <p:sp>
        <p:nvSpPr>
          <p:cNvPr id="128" name="Pentagon 127"/>
          <p:cNvSpPr/>
          <p:nvPr/>
        </p:nvSpPr>
        <p:spPr bwMode="auto">
          <a:xfrm>
            <a:off x="1066800" y="3562350"/>
            <a:ext cx="1066800" cy="533400"/>
          </a:xfrm>
          <a:prstGeom prst="homePlate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400" dirty="0">
                <a:latin typeface="Lucida Sans" pitchFamily="-65" charset="0"/>
              </a:rPr>
              <a:t>Text</a:t>
            </a:r>
          </a:p>
          <a:p>
            <a:r>
              <a:rPr lang="en-US" sz="1400" dirty="0">
                <a:latin typeface="Lucida Sans" pitchFamily="-65" charset="0"/>
              </a:rPr>
              <a:t>Extractor</a:t>
            </a:r>
          </a:p>
        </p:txBody>
      </p:sp>
      <p:sp>
        <p:nvSpPr>
          <p:cNvPr id="129" name="Pentagon 128"/>
          <p:cNvSpPr/>
          <p:nvPr/>
        </p:nvSpPr>
        <p:spPr bwMode="auto">
          <a:xfrm>
            <a:off x="3048000" y="3562350"/>
            <a:ext cx="1143000" cy="533400"/>
          </a:xfrm>
          <a:prstGeom prst="homePlate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400" dirty="0" smtClean="0">
                <a:latin typeface="Lucida Sans" pitchFamily="-65" charset="0"/>
              </a:rPr>
              <a:t>Sentiment</a:t>
            </a:r>
          </a:p>
          <a:p>
            <a:r>
              <a:rPr lang="en-US" sz="1400" dirty="0" smtClean="0">
                <a:latin typeface="Lucida Sans" pitchFamily="-65" charset="0"/>
              </a:rPr>
              <a:t>Classifier</a:t>
            </a:r>
            <a:endParaRPr lang="en-US" sz="1400" dirty="0">
              <a:latin typeface="Lucida Sans" pitchFamily="-65" charset="0"/>
            </a:endParaRPr>
          </a:p>
        </p:txBody>
      </p:sp>
      <p:sp>
        <p:nvSpPr>
          <p:cNvPr id="130" name="Pentagon 129"/>
          <p:cNvSpPr/>
          <p:nvPr/>
        </p:nvSpPr>
        <p:spPr bwMode="auto">
          <a:xfrm>
            <a:off x="5015395" y="3562350"/>
            <a:ext cx="1066800" cy="533400"/>
          </a:xfrm>
          <a:prstGeom prst="homePlate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400" dirty="0" smtClean="0">
                <a:latin typeface="Lucida Sans" pitchFamily="-65" charset="0"/>
              </a:rPr>
              <a:t>Aspect</a:t>
            </a:r>
          </a:p>
          <a:p>
            <a:r>
              <a:rPr lang="en-US" sz="1400" dirty="0" smtClean="0">
                <a:latin typeface="Lucida Sans" pitchFamily="-65" charset="0"/>
              </a:rPr>
              <a:t>Extractor</a:t>
            </a:r>
            <a:endParaRPr lang="en-US" sz="1400" dirty="0">
              <a:latin typeface="Lucida Sans" pitchFamily="-65" charset="0"/>
            </a:endParaRPr>
          </a:p>
        </p:txBody>
      </p:sp>
      <p:sp>
        <p:nvSpPr>
          <p:cNvPr id="131" name="Pentagon 130"/>
          <p:cNvSpPr/>
          <p:nvPr/>
        </p:nvSpPr>
        <p:spPr bwMode="auto">
          <a:xfrm>
            <a:off x="6934200" y="3562350"/>
            <a:ext cx="1219200" cy="533400"/>
          </a:xfrm>
          <a:prstGeom prst="homePlate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400" dirty="0" smtClean="0">
                <a:latin typeface="Lucida Sans" pitchFamily="-65" charset="0"/>
              </a:rPr>
              <a:t>Aggregator</a:t>
            </a:r>
            <a:endParaRPr lang="en-US" sz="1400" dirty="0">
              <a:latin typeface="Lucida Sans" pitchFamily="-65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1686045" y="1123950"/>
            <a:ext cx="74621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S</a:t>
            </a:r>
            <a:r>
              <a:rPr lang="en-US" sz="1400" dirty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. Blair-</a:t>
            </a:r>
            <a:r>
              <a:rPr lang="en-US" sz="1400" dirty="0" err="1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Goldensohn</a:t>
            </a:r>
            <a:r>
              <a:rPr lang="en-US" sz="1400" dirty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, K. </a:t>
            </a:r>
            <a:r>
              <a:rPr lang="en-US" sz="1400" dirty="0" err="1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Hannan</a:t>
            </a:r>
            <a:r>
              <a:rPr lang="en-US" sz="1400" dirty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, R. McDonald, T. </a:t>
            </a:r>
            <a:r>
              <a:rPr lang="en-US" sz="1400" dirty="0" err="1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Neylon</a:t>
            </a:r>
            <a:r>
              <a:rPr lang="en-US" sz="1400" dirty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, G. Reis, and J. Reynar. 2008.  Building a Sentiment Summarizer for Local Service </a:t>
            </a:r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Reviews.  </a:t>
            </a:r>
            <a:r>
              <a:rPr lang="en-US" sz="1400" dirty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WWW </a:t>
            </a:r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  <a:latin typeface="Calibri"/>
                <a:cs typeface="Calibri"/>
              </a:rPr>
              <a:t>Workshop</a:t>
            </a:r>
            <a:endParaRPr lang="en-US" sz="1400" dirty="0">
              <a:solidFill>
                <a:schemeClr val="accent5">
                  <a:lumMod val="75000"/>
                </a:schemeClr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00119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of </a:t>
            </a:r>
            <a:r>
              <a:rPr lang="en-US" dirty="0" smtClean="0">
                <a:cs typeface="Calibri"/>
              </a:rPr>
              <a:t>Blair</a:t>
            </a:r>
            <a:r>
              <a:rPr lang="en-US" dirty="0">
                <a:cs typeface="Calibri"/>
              </a:rPr>
              <a:t>-</a:t>
            </a:r>
            <a:r>
              <a:rPr lang="en-US" dirty="0" err="1">
                <a:cs typeface="Calibri"/>
              </a:rPr>
              <a:t>Goldensohn</a:t>
            </a:r>
            <a:r>
              <a:rPr lang="en-US" dirty="0" smtClean="0"/>
              <a:t> et al.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52550"/>
            <a:ext cx="8534400" cy="3886200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sz="2000" dirty="0" smtClean="0"/>
              <a:t>R</a:t>
            </a:r>
            <a:r>
              <a:rPr lang="fr-FR" sz="2000" dirty="0" err="1" smtClean="0"/>
              <a:t>ooms</a:t>
            </a:r>
            <a:r>
              <a:rPr lang="fr-FR" sz="2000" dirty="0" smtClean="0"/>
              <a:t>  </a:t>
            </a:r>
            <a:r>
              <a:rPr lang="fr-FR" sz="2000" dirty="0"/>
              <a:t>(3/5 stars, 41 </a:t>
            </a:r>
            <a:r>
              <a:rPr lang="fr-FR" sz="2000" dirty="0" err="1"/>
              <a:t>comments</a:t>
            </a:r>
            <a:r>
              <a:rPr lang="fr-FR" sz="2000" dirty="0"/>
              <a:t>)</a:t>
            </a:r>
          </a:p>
          <a:p>
            <a:pPr marL="457200" lvl="1" indent="0">
              <a:lnSpc>
                <a:spcPct val="90000"/>
              </a:lnSpc>
              <a:buNone/>
            </a:pPr>
            <a:r>
              <a:rPr lang="en-US" dirty="0">
                <a:solidFill>
                  <a:srgbClr val="008000"/>
                </a:solidFill>
              </a:rPr>
              <a:t>(+)</a:t>
            </a:r>
            <a:r>
              <a:rPr lang="en-US" sz="1600" dirty="0">
                <a:solidFill>
                  <a:srgbClr val="008000"/>
                </a:solidFill>
              </a:rPr>
              <a:t> The room was clean and everything worked fine – even the water </a:t>
            </a:r>
            <a:r>
              <a:rPr lang="en-US" sz="1600" dirty="0" smtClean="0">
                <a:solidFill>
                  <a:srgbClr val="008000"/>
                </a:solidFill>
              </a:rPr>
              <a:t>pressure .</a:t>
            </a:r>
            <a:r>
              <a:rPr lang="en-US" sz="1600" dirty="0"/>
              <a:t>..</a:t>
            </a:r>
          </a:p>
          <a:p>
            <a:pPr marL="457200" lvl="1" indent="0">
              <a:lnSpc>
                <a:spcPct val="90000"/>
              </a:lnSpc>
              <a:buNone/>
            </a:pPr>
            <a:r>
              <a:rPr lang="en-US" dirty="0">
                <a:solidFill>
                  <a:srgbClr val="008000"/>
                </a:solidFill>
              </a:rPr>
              <a:t>(+) </a:t>
            </a:r>
            <a:r>
              <a:rPr lang="en-US" sz="1600" dirty="0">
                <a:solidFill>
                  <a:srgbClr val="008000"/>
                </a:solidFill>
              </a:rPr>
              <a:t>We went because of the free room and was pleasantly pleased ...</a:t>
            </a:r>
          </a:p>
          <a:p>
            <a:pPr marL="457200" lvl="1" indent="0">
              <a:lnSpc>
                <a:spcPct val="90000"/>
              </a:lnSpc>
              <a:buNone/>
            </a:pPr>
            <a:r>
              <a:rPr lang="en-US" dirty="0">
                <a:solidFill>
                  <a:srgbClr val="0000FF"/>
                </a:solidFill>
              </a:rPr>
              <a:t>(-) </a:t>
            </a:r>
            <a:r>
              <a:rPr lang="en-US" sz="1600" dirty="0" smtClean="0">
                <a:solidFill>
                  <a:srgbClr val="0000FF"/>
                </a:solidFill>
              </a:rPr>
              <a:t>…the </a:t>
            </a:r>
            <a:r>
              <a:rPr lang="en-US" sz="1600" dirty="0">
                <a:solidFill>
                  <a:srgbClr val="0000FF"/>
                </a:solidFill>
              </a:rPr>
              <a:t>worst hotel I had ever stayed at ...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000" dirty="0" smtClean="0"/>
              <a:t>S</a:t>
            </a:r>
            <a:r>
              <a:rPr lang="fr-FR" sz="2000" dirty="0" err="1" smtClean="0"/>
              <a:t>ervice</a:t>
            </a:r>
            <a:r>
              <a:rPr lang="fr-FR" sz="2000" dirty="0" smtClean="0"/>
              <a:t>  </a:t>
            </a:r>
            <a:r>
              <a:rPr lang="fr-FR" sz="2000" dirty="0"/>
              <a:t>(3/5 stars, 31 </a:t>
            </a:r>
            <a:r>
              <a:rPr lang="fr-FR" sz="2000" dirty="0" err="1"/>
              <a:t>comments</a:t>
            </a:r>
            <a:r>
              <a:rPr lang="fr-FR" sz="2000" dirty="0"/>
              <a:t>)</a:t>
            </a:r>
          </a:p>
          <a:p>
            <a:pPr marL="457200" lvl="1" indent="0">
              <a:lnSpc>
                <a:spcPct val="90000"/>
              </a:lnSpc>
              <a:buNone/>
            </a:pPr>
            <a:r>
              <a:rPr lang="en-US" dirty="0">
                <a:solidFill>
                  <a:srgbClr val="008000"/>
                </a:solidFill>
              </a:rPr>
              <a:t>(+) </a:t>
            </a:r>
            <a:r>
              <a:rPr lang="en-US" sz="1600" dirty="0">
                <a:solidFill>
                  <a:srgbClr val="008000"/>
                </a:solidFill>
              </a:rPr>
              <a:t>Upon checking out another couple was checking early due to a problem ...</a:t>
            </a:r>
          </a:p>
          <a:p>
            <a:pPr marL="457200" lvl="1" indent="0">
              <a:lnSpc>
                <a:spcPct val="90000"/>
              </a:lnSpc>
              <a:buNone/>
            </a:pPr>
            <a:r>
              <a:rPr lang="en-US" dirty="0">
                <a:solidFill>
                  <a:srgbClr val="008000"/>
                </a:solidFill>
              </a:rPr>
              <a:t>(+) </a:t>
            </a:r>
            <a:r>
              <a:rPr lang="en-US" sz="1600" dirty="0">
                <a:solidFill>
                  <a:srgbClr val="008000"/>
                </a:solidFill>
              </a:rPr>
              <a:t>Every single hotel staff member treated us great and answered every ...</a:t>
            </a:r>
          </a:p>
          <a:p>
            <a:pPr marL="457200" lvl="1" indent="0">
              <a:lnSpc>
                <a:spcPct val="90000"/>
              </a:lnSpc>
              <a:buNone/>
            </a:pPr>
            <a:r>
              <a:rPr lang="en-US" dirty="0">
                <a:solidFill>
                  <a:srgbClr val="0000FF"/>
                </a:solidFill>
              </a:rPr>
              <a:t>(-) </a:t>
            </a:r>
            <a:r>
              <a:rPr lang="en-US" sz="1600" dirty="0">
                <a:solidFill>
                  <a:srgbClr val="0000FF"/>
                </a:solidFill>
              </a:rPr>
              <a:t>The food is cold and the service gives new meaning to </a:t>
            </a:r>
            <a:r>
              <a:rPr lang="en-US" sz="1600" dirty="0" smtClean="0">
                <a:solidFill>
                  <a:srgbClr val="0000FF"/>
                </a:solidFill>
              </a:rPr>
              <a:t>SLOW</a:t>
            </a:r>
            <a:r>
              <a:rPr lang="en-US" sz="1600" dirty="0">
                <a:solidFill>
                  <a:srgbClr val="0000FF"/>
                </a:solidFill>
              </a:rPr>
              <a:t>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000" dirty="0" smtClean="0"/>
              <a:t>D</a:t>
            </a:r>
            <a:r>
              <a:rPr lang="fr-FR" sz="2000" dirty="0" err="1" smtClean="0"/>
              <a:t>ining</a:t>
            </a:r>
            <a:r>
              <a:rPr lang="fr-FR" sz="2000" dirty="0" smtClean="0"/>
              <a:t> (</a:t>
            </a:r>
            <a:r>
              <a:rPr lang="fr-FR" sz="2000" dirty="0"/>
              <a:t>3/5 stars, 18 </a:t>
            </a:r>
            <a:r>
              <a:rPr lang="fr-FR" sz="2000" dirty="0" err="1"/>
              <a:t>comments</a:t>
            </a:r>
            <a:r>
              <a:rPr lang="fr-FR" sz="2000" dirty="0"/>
              <a:t>)</a:t>
            </a:r>
          </a:p>
          <a:p>
            <a:pPr marL="457200" lvl="1" indent="0">
              <a:lnSpc>
                <a:spcPct val="90000"/>
              </a:lnSpc>
              <a:buNone/>
            </a:pPr>
            <a:r>
              <a:rPr lang="en-US" dirty="0" smtClean="0">
                <a:solidFill>
                  <a:srgbClr val="008000"/>
                </a:solidFill>
              </a:rPr>
              <a:t>(+) </a:t>
            </a:r>
            <a:r>
              <a:rPr lang="en-US" sz="1600" dirty="0" smtClean="0">
                <a:solidFill>
                  <a:srgbClr val="008000"/>
                </a:solidFill>
              </a:rPr>
              <a:t>our favorite place to stay in </a:t>
            </a:r>
            <a:r>
              <a:rPr lang="en-US" sz="1600" dirty="0" err="1" smtClean="0">
                <a:solidFill>
                  <a:srgbClr val="008000"/>
                </a:solidFill>
              </a:rPr>
              <a:t>biloxi.the</a:t>
            </a:r>
            <a:r>
              <a:rPr lang="en-US" sz="1600" dirty="0" smtClean="0">
                <a:solidFill>
                  <a:srgbClr val="008000"/>
                </a:solidFill>
              </a:rPr>
              <a:t> food is great also the service ...</a:t>
            </a:r>
          </a:p>
          <a:p>
            <a:pPr marL="457200" lvl="1" indent="0">
              <a:lnSpc>
                <a:spcPct val="90000"/>
              </a:lnSpc>
              <a:buNone/>
            </a:pPr>
            <a:r>
              <a:rPr lang="en-US" dirty="0" smtClean="0">
                <a:solidFill>
                  <a:srgbClr val="008000"/>
                </a:solidFill>
              </a:rPr>
              <a:t>(+) </a:t>
            </a:r>
            <a:r>
              <a:rPr lang="en-US" sz="1600" dirty="0" smtClean="0">
                <a:solidFill>
                  <a:srgbClr val="008000"/>
                </a:solidFill>
              </a:rPr>
              <a:t>Offer of free buffet for joining the Play</a:t>
            </a:r>
            <a:endParaRPr lang="en-US" sz="16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765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Baseline </a:t>
            </a:r>
            <a:r>
              <a:rPr lang="en-US" dirty="0"/>
              <a:t>methods assume classes have equal </a:t>
            </a:r>
            <a:r>
              <a:rPr lang="en-US" dirty="0" smtClean="0"/>
              <a:t>frequencies!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52550"/>
            <a:ext cx="8534400" cy="3657600"/>
          </a:xfrm>
        </p:spPr>
        <p:txBody>
          <a:bodyPr/>
          <a:lstStyle/>
          <a:p>
            <a:r>
              <a:rPr lang="en-US" dirty="0" smtClean="0"/>
              <a:t>If not balanced (common in the real world) </a:t>
            </a:r>
          </a:p>
          <a:p>
            <a:pPr lvl="1"/>
            <a:r>
              <a:rPr lang="en-US" dirty="0" smtClean="0"/>
              <a:t>can’t use accuracies as an evaluation </a:t>
            </a:r>
          </a:p>
          <a:p>
            <a:pPr lvl="1"/>
            <a:r>
              <a:rPr lang="en-US" dirty="0" smtClean="0"/>
              <a:t>need to use F-scores</a:t>
            </a:r>
          </a:p>
          <a:p>
            <a:r>
              <a:rPr lang="en-US" dirty="0" smtClean="0"/>
              <a:t>Severe </a:t>
            </a:r>
            <a:r>
              <a:rPr lang="en-US" dirty="0" err="1"/>
              <a:t>i</a:t>
            </a:r>
            <a:r>
              <a:rPr lang="en-US" dirty="0" err="1" smtClean="0"/>
              <a:t>mbalancing</a:t>
            </a:r>
            <a:r>
              <a:rPr lang="en-US" dirty="0" smtClean="0"/>
              <a:t> also can degrade classifier performance</a:t>
            </a:r>
          </a:p>
          <a:p>
            <a:r>
              <a:rPr lang="en-US" dirty="0" smtClean="0"/>
              <a:t>Two common solutions:</a:t>
            </a:r>
            <a:endParaRPr lang="en-US" dirty="0"/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Resampling in training</a:t>
            </a:r>
          </a:p>
          <a:p>
            <a:pPr lvl="2"/>
            <a:r>
              <a:rPr lang="en-US" dirty="0" smtClean="0"/>
              <a:t>Random </a:t>
            </a:r>
            <a:r>
              <a:rPr lang="en-US" dirty="0" err="1" smtClean="0"/>
              <a:t>undersampling</a:t>
            </a:r>
            <a:endParaRPr lang="en-US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Cost-sensitive learning</a:t>
            </a:r>
          </a:p>
          <a:p>
            <a:pPr lvl="2"/>
            <a:r>
              <a:rPr lang="en-US" dirty="0" smtClean="0"/>
              <a:t> Penalize SVM more for misclassification of the rare thing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35DC5-7E65-8247-99AB-4E984F8A921E}" type="slidenum">
              <a:rPr lang="en-US" smtClean="0"/>
              <a:pPr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552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33350"/>
            <a:ext cx="7467600" cy="742950"/>
          </a:xfrm>
        </p:spPr>
        <p:txBody>
          <a:bodyPr/>
          <a:lstStyle/>
          <a:p>
            <a:r>
              <a:rPr lang="en-US" dirty="0" smtClean="0"/>
              <a:t>How to deal with </a:t>
            </a:r>
            <a:r>
              <a:rPr lang="en-US" dirty="0"/>
              <a:t>7</a:t>
            </a:r>
            <a:r>
              <a:rPr lang="en-US" dirty="0" smtClean="0"/>
              <a:t> stars?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57350"/>
            <a:ext cx="8534400" cy="29718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Map to binary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Use linear or ordinal regression</a:t>
            </a:r>
          </a:p>
          <a:p>
            <a:pPr lvl="1"/>
            <a:r>
              <a:rPr lang="en-US" sz="2800" dirty="0" smtClean="0"/>
              <a:t>Or  specialized models like metric labeling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35DC5-7E65-8247-99AB-4E984F8A921E}" type="slidenum">
              <a:rPr lang="en-US" smtClean="0"/>
              <a:pPr/>
              <a:t>76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374437" y="819150"/>
            <a:ext cx="67695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5">
                    <a:lumMod val="75000"/>
                  </a:schemeClr>
                </a:solidFill>
              </a:rPr>
              <a:t>Bo Pang and Lillian Lee.  2005.  Seeing stars: Exploiting class relationships for sentiment categorization with respect to rating scales.  ACL,  115–124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882126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 on Sentiment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352550"/>
            <a:ext cx="8534400" cy="3657600"/>
          </a:xfrm>
        </p:spPr>
        <p:txBody>
          <a:bodyPr/>
          <a:lstStyle/>
          <a:p>
            <a:r>
              <a:rPr lang="en-US" sz="2800" dirty="0"/>
              <a:t>Generally modeled as classification or regression task</a:t>
            </a:r>
          </a:p>
          <a:p>
            <a:pPr lvl="1"/>
            <a:r>
              <a:rPr lang="en-US" sz="2400" dirty="0"/>
              <a:t>predict a binary or ordinal </a:t>
            </a:r>
            <a:r>
              <a:rPr lang="en-US" sz="2400" dirty="0" smtClean="0"/>
              <a:t>label</a:t>
            </a:r>
          </a:p>
          <a:p>
            <a:r>
              <a:rPr lang="en-US" sz="2800" dirty="0" smtClean="0"/>
              <a:t>Features:</a:t>
            </a:r>
          </a:p>
          <a:p>
            <a:pPr lvl="1"/>
            <a:r>
              <a:rPr lang="en-US" sz="2400" dirty="0" smtClean="0"/>
              <a:t>Negation is important</a:t>
            </a:r>
          </a:p>
          <a:p>
            <a:pPr lvl="1"/>
            <a:r>
              <a:rPr lang="en-US" sz="2400" dirty="0" smtClean="0"/>
              <a:t>Using all words (in naïve </a:t>
            </a:r>
            <a:r>
              <a:rPr lang="en-US" sz="2400" dirty="0" err="1" smtClean="0"/>
              <a:t>bayes</a:t>
            </a:r>
            <a:r>
              <a:rPr lang="en-US" sz="2400" dirty="0" smtClean="0"/>
              <a:t>) works well for some tasks</a:t>
            </a:r>
          </a:p>
          <a:p>
            <a:pPr lvl="1"/>
            <a:r>
              <a:rPr lang="en-US" sz="2400" dirty="0" smtClean="0"/>
              <a:t>Finding </a:t>
            </a:r>
            <a:r>
              <a:rPr lang="en-US" sz="2400" dirty="0"/>
              <a:t>subsets of words may help in other </a:t>
            </a:r>
            <a:r>
              <a:rPr lang="en-US" sz="2400" dirty="0" smtClean="0"/>
              <a:t>tasks</a:t>
            </a:r>
          </a:p>
          <a:p>
            <a:pPr lvl="2"/>
            <a:r>
              <a:rPr lang="en-US" sz="2400" dirty="0" smtClean="0"/>
              <a:t>Hand-built polarity lexicons</a:t>
            </a:r>
          </a:p>
          <a:p>
            <a:pPr lvl="2"/>
            <a:r>
              <a:rPr lang="en-US" sz="2400" dirty="0" smtClean="0"/>
              <a:t>Use seeds and semi-supervised learning to induce lexicons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43812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0789" y="-95250"/>
            <a:ext cx="7772400" cy="857250"/>
          </a:xfrm>
        </p:spPr>
        <p:txBody>
          <a:bodyPr/>
          <a:lstStyle/>
          <a:p>
            <a:r>
              <a:rPr lang="en-US" dirty="0"/>
              <a:t>Scherer Typology of Affective States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255746"/>
            <a:ext cx="8763000" cy="3886200"/>
          </a:xfrm>
        </p:spPr>
        <p:txBody>
          <a:bodyPr/>
          <a:lstStyle/>
          <a:p>
            <a:r>
              <a:rPr lang="en-US" sz="1800" b="1" dirty="0"/>
              <a:t>Emotion</a:t>
            </a:r>
            <a:r>
              <a:rPr lang="en-US" sz="1800" dirty="0"/>
              <a:t>: brief organically synchronized … evaluation of </a:t>
            </a:r>
            <a:r>
              <a:rPr lang="en-US" sz="1800" dirty="0" smtClean="0"/>
              <a:t>a </a:t>
            </a:r>
            <a:r>
              <a:rPr lang="en-US" sz="1800" dirty="0"/>
              <a:t>major event </a:t>
            </a:r>
          </a:p>
          <a:p>
            <a:pPr lvl="1"/>
            <a:r>
              <a:rPr lang="en-US" sz="1800" i="1" dirty="0"/>
              <a:t>angry, sad, joyful, fearful, ashamed, proud, elated</a:t>
            </a:r>
            <a:endParaRPr lang="en-US" sz="1800" dirty="0"/>
          </a:p>
          <a:p>
            <a:r>
              <a:rPr lang="en-US" sz="1800" b="1" dirty="0"/>
              <a:t>Mood</a:t>
            </a:r>
            <a:r>
              <a:rPr lang="en-US" sz="1800" dirty="0"/>
              <a:t>: diffuse non-caused low-intensity long-duration change in subjective feeling</a:t>
            </a:r>
          </a:p>
          <a:p>
            <a:pPr lvl="1"/>
            <a:r>
              <a:rPr lang="en-US" sz="1800" i="1" dirty="0"/>
              <a:t>cheerful, gloomy, irritable, listless, depressed, buoyant</a:t>
            </a:r>
            <a:endParaRPr lang="en-US" sz="1800" dirty="0"/>
          </a:p>
          <a:p>
            <a:r>
              <a:rPr lang="en-US" sz="1800" b="1" dirty="0"/>
              <a:t>Interpersonal stances</a:t>
            </a:r>
            <a:r>
              <a:rPr lang="en-US" sz="1800" dirty="0"/>
              <a:t>: affective stance toward another person in a specific interaction</a:t>
            </a:r>
          </a:p>
          <a:p>
            <a:pPr lvl="1"/>
            <a:r>
              <a:rPr lang="en-US" sz="1800" i="1" dirty="0"/>
              <a:t>friendly, flirtatious, distant, cold, warm, supportive, contemptuous</a:t>
            </a:r>
          </a:p>
          <a:p>
            <a:r>
              <a:rPr lang="en-US" sz="1800" b="1" dirty="0"/>
              <a:t>Attitudes</a:t>
            </a:r>
            <a:r>
              <a:rPr lang="en-US" sz="1800" dirty="0"/>
              <a:t>: enduring, affectively </a:t>
            </a:r>
            <a:r>
              <a:rPr lang="en-US" sz="1800" dirty="0" smtClean="0"/>
              <a:t>colored </a:t>
            </a:r>
            <a:r>
              <a:rPr lang="en-US" sz="1800" dirty="0"/>
              <a:t>beliefs, dispositions towards objects or persons</a:t>
            </a:r>
          </a:p>
          <a:p>
            <a:pPr lvl="1"/>
            <a:r>
              <a:rPr lang="en-US" sz="1800" i="1" dirty="0"/>
              <a:t> liking, loving, hating, </a:t>
            </a:r>
            <a:r>
              <a:rPr lang="en-US" sz="1800" i="1" dirty="0" smtClean="0"/>
              <a:t>valuing</a:t>
            </a:r>
            <a:r>
              <a:rPr lang="en-US" sz="1800" i="1" dirty="0"/>
              <a:t>, desiring</a:t>
            </a:r>
            <a:endParaRPr lang="en-US" sz="1800" dirty="0"/>
          </a:p>
          <a:p>
            <a:r>
              <a:rPr lang="en-US" sz="1800" b="1" dirty="0"/>
              <a:t>Personality traits</a:t>
            </a:r>
            <a:r>
              <a:rPr lang="en-US" sz="1800" dirty="0"/>
              <a:t>: stable personality dispositions and typical behavior tendencies</a:t>
            </a:r>
          </a:p>
          <a:p>
            <a:pPr lvl="1"/>
            <a:r>
              <a:rPr lang="en-US" sz="1800" i="1" dirty="0"/>
              <a:t>nervous, </a:t>
            </a:r>
            <a:r>
              <a:rPr lang="en-US" sz="1800" i="1" dirty="0" smtClean="0"/>
              <a:t>anxious, reckless</a:t>
            </a:r>
            <a:r>
              <a:rPr lang="en-US" sz="1800" i="1" dirty="0"/>
              <a:t>, morose, hostile, </a:t>
            </a:r>
            <a:r>
              <a:rPr lang="en-US" sz="1800" i="1" dirty="0" smtClean="0"/>
              <a:t>jealous</a:t>
            </a:r>
            <a:endParaRPr lang="en-US" sz="1800" i="1" dirty="0"/>
          </a:p>
        </p:txBody>
      </p:sp>
    </p:spTree>
    <p:extLst>
      <p:ext uri="{BB962C8B-B14F-4D97-AF65-F5344CB8AC3E}">
        <p14:creationId xmlns:p14="http://schemas.microsoft.com/office/powerpoint/2010/main" val="2051988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0789" y="-95250"/>
            <a:ext cx="7772400" cy="857250"/>
          </a:xfrm>
        </p:spPr>
        <p:txBody>
          <a:bodyPr/>
          <a:lstStyle/>
          <a:p>
            <a:r>
              <a:rPr lang="en-US" sz="3100" dirty="0" smtClean="0"/>
              <a:t>Computational work on other affective states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84139" y="1276350"/>
            <a:ext cx="8355061" cy="3733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/>
              <a:t>Emotion</a:t>
            </a:r>
            <a:r>
              <a:rPr lang="en-US" dirty="0"/>
              <a:t>: 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Detecting annoyed callers to dialogue system</a:t>
            </a:r>
          </a:p>
          <a:p>
            <a:pPr lvl="1">
              <a:lnSpc>
                <a:spcPct val="90000"/>
              </a:lnSpc>
            </a:pPr>
            <a:r>
              <a:rPr lang="en-US" sz="2400" dirty="0" smtClean="0"/>
              <a:t>Detecting confused/frustrated  versus confident students</a:t>
            </a:r>
          </a:p>
          <a:p>
            <a:pPr>
              <a:lnSpc>
                <a:spcPct val="90000"/>
              </a:lnSpc>
            </a:pPr>
            <a:r>
              <a:rPr lang="en-US" b="1" dirty="0" smtClean="0"/>
              <a:t>Mood</a:t>
            </a:r>
            <a:r>
              <a:rPr lang="en-US" dirty="0"/>
              <a:t>: </a:t>
            </a: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en-US" sz="2400" dirty="0" smtClean="0"/>
              <a:t>Finding traumatized or depressed writers</a:t>
            </a:r>
          </a:p>
          <a:p>
            <a:pPr>
              <a:lnSpc>
                <a:spcPct val="90000"/>
              </a:lnSpc>
            </a:pPr>
            <a:r>
              <a:rPr lang="en-US" b="1" dirty="0" smtClean="0"/>
              <a:t>Interpersonal </a:t>
            </a:r>
            <a:r>
              <a:rPr lang="en-US" b="1" dirty="0"/>
              <a:t>stances</a:t>
            </a:r>
            <a:r>
              <a:rPr lang="en-US" dirty="0"/>
              <a:t>: </a:t>
            </a: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en-US" sz="2400" dirty="0" smtClean="0"/>
              <a:t>Detection of flirtation or friendliness in conversations</a:t>
            </a:r>
            <a:endParaRPr lang="en-US" sz="2400" dirty="0"/>
          </a:p>
          <a:p>
            <a:pPr>
              <a:lnSpc>
                <a:spcPct val="90000"/>
              </a:lnSpc>
            </a:pPr>
            <a:r>
              <a:rPr lang="en-US" b="1" dirty="0" smtClean="0"/>
              <a:t>Personality </a:t>
            </a:r>
            <a:r>
              <a:rPr lang="en-US" b="1" dirty="0"/>
              <a:t>traits</a:t>
            </a:r>
            <a:r>
              <a:rPr lang="en-US" dirty="0"/>
              <a:t>: </a:t>
            </a: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en-US" sz="2400" dirty="0" smtClean="0"/>
              <a:t>Detection of extroverts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13137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133350"/>
            <a:ext cx="7467600" cy="742950"/>
          </a:xfrm>
        </p:spPr>
        <p:txBody>
          <a:bodyPr/>
          <a:lstStyle/>
          <a:p>
            <a:r>
              <a:rPr lang="en-US" dirty="0" smtClean="0"/>
              <a:t>Target Sentiment on Twitter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28750"/>
            <a:ext cx="3505200" cy="333375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Twitter Sentiment App</a:t>
            </a:r>
            <a:endParaRPr lang="en-US" dirty="0"/>
          </a:p>
          <a:p>
            <a:r>
              <a:rPr lang="en-US" sz="1400" dirty="0"/>
              <a:t>Alec Go, </a:t>
            </a:r>
            <a:r>
              <a:rPr lang="en-US" sz="1400" dirty="0" err="1"/>
              <a:t>Richa</a:t>
            </a:r>
            <a:r>
              <a:rPr lang="en-US" sz="1400" dirty="0"/>
              <a:t> </a:t>
            </a:r>
            <a:r>
              <a:rPr lang="en-US" sz="1400" dirty="0" err="1"/>
              <a:t>Bhayani</a:t>
            </a:r>
            <a:r>
              <a:rPr lang="en-US" sz="1400" dirty="0"/>
              <a:t>, Lei Huang. 2009. Twitter Sentiment Classification using Distant </a:t>
            </a:r>
            <a:r>
              <a:rPr lang="en-US" sz="1400" dirty="0" smtClean="0"/>
              <a:t>Supervision</a:t>
            </a:r>
          </a:p>
          <a:p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35DC5-7E65-8247-99AB-4E984F8A921E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6" name="Picture 5" descr="twittersentiment1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0102" y="1123950"/>
            <a:ext cx="5607698" cy="2544233"/>
          </a:xfrm>
          <a:prstGeom prst="rect">
            <a:avLst/>
          </a:prstGeom>
        </p:spPr>
      </p:pic>
      <p:pic>
        <p:nvPicPr>
          <p:cNvPr id="8" name="Picture 7" descr="twittersent3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3656564"/>
            <a:ext cx="9144000" cy="1505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121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09550"/>
            <a:ext cx="7467600" cy="742950"/>
          </a:xfrm>
        </p:spPr>
        <p:txBody>
          <a:bodyPr/>
          <a:lstStyle/>
          <a:p>
            <a:r>
              <a:rPr lang="en-US" dirty="0" smtClean="0"/>
              <a:t>Detection of Friendliness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52550"/>
            <a:ext cx="8534400" cy="3505200"/>
          </a:xfrm>
        </p:spPr>
        <p:txBody>
          <a:bodyPr/>
          <a:lstStyle/>
          <a:p>
            <a:r>
              <a:rPr lang="en-US" dirty="0" smtClean="0"/>
              <a:t>Friendly speakers use collaborative conversational style</a:t>
            </a:r>
          </a:p>
          <a:p>
            <a:pPr lvl="1"/>
            <a:r>
              <a:rPr lang="en-US" dirty="0" smtClean="0"/>
              <a:t>Laughter</a:t>
            </a:r>
          </a:p>
          <a:p>
            <a:pPr lvl="1"/>
            <a:r>
              <a:rPr lang="en-US" dirty="0" smtClean="0"/>
              <a:t>Less use of negative emotional words</a:t>
            </a:r>
          </a:p>
          <a:p>
            <a:pPr lvl="1"/>
            <a:r>
              <a:rPr lang="en-US" dirty="0" smtClean="0"/>
              <a:t>More sympathy </a:t>
            </a:r>
          </a:p>
          <a:p>
            <a:pPr lvl="2"/>
            <a:r>
              <a:rPr lang="en-US" dirty="0" smtClean="0">
                <a:latin typeface="Courier"/>
                <a:cs typeface="Courier"/>
              </a:rPr>
              <a:t>That’s too bad    I’m sorry to hear that</a:t>
            </a:r>
          </a:p>
          <a:p>
            <a:pPr lvl="1"/>
            <a:r>
              <a:rPr lang="en-US" dirty="0" smtClean="0"/>
              <a:t>More agreement</a:t>
            </a:r>
          </a:p>
          <a:p>
            <a:pPr lvl="2"/>
            <a:r>
              <a:rPr lang="en-US" dirty="0" smtClean="0">
                <a:latin typeface="Courier"/>
                <a:cs typeface="Courier"/>
              </a:rPr>
              <a:t>I think so too</a:t>
            </a:r>
          </a:p>
          <a:p>
            <a:pPr lvl="1"/>
            <a:r>
              <a:rPr lang="en-US" dirty="0" smtClean="0"/>
              <a:t>Less hedges</a:t>
            </a:r>
          </a:p>
          <a:p>
            <a:pPr lvl="2"/>
            <a:r>
              <a:rPr lang="en-US" dirty="0">
                <a:latin typeface="Courier"/>
                <a:cs typeface="Courier"/>
              </a:rPr>
              <a:t>k</a:t>
            </a:r>
            <a:r>
              <a:rPr lang="en-US" dirty="0" smtClean="0">
                <a:latin typeface="Courier"/>
                <a:cs typeface="Courier"/>
              </a:rPr>
              <a:t>ind of   sort of   a little … 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35DC5-7E65-8247-99AB-4E984F8A921E}" type="slidenum">
              <a:rPr lang="en-US" smtClean="0"/>
              <a:pPr/>
              <a:t>80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724400" y="971550"/>
            <a:ext cx="3165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latin typeface="+mn-lt"/>
              </a:rPr>
              <a:t>Ranganath</a:t>
            </a:r>
            <a:r>
              <a:rPr lang="en-US" sz="1800" dirty="0" smtClean="0">
                <a:latin typeface="+mn-lt"/>
              </a:rPr>
              <a:t>, Jurafsky, McFarland</a:t>
            </a:r>
            <a:endParaRPr lang="en-US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75104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962400" y="133350"/>
            <a:ext cx="4800600" cy="1905000"/>
          </a:xfrm>
        </p:spPr>
        <p:txBody>
          <a:bodyPr/>
          <a:lstStyle/>
          <a:p>
            <a:r>
              <a:rPr lang="en-US" sz="4000" dirty="0" smtClean="0">
                <a:latin typeface="Calibri (Headings)"/>
                <a:cs typeface="Calibri (Headings)"/>
              </a:rPr>
              <a:t>Sentiment Analysis</a:t>
            </a:r>
            <a:endParaRPr lang="en-US" sz="4000" dirty="0">
              <a:latin typeface="Calibri (Headings)"/>
              <a:ea typeface="ＭＳ Ｐゴシック" charset="0"/>
              <a:cs typeface="Calibri (Headings)"/>
            </a:endParaRPr>
          </a:p>
        </p:txBody>
      </p:sp>
      <p:sp>
        <p:nvSpPr>
          <p:cNvPr id="16387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Times" charset="0"/>
              <a:buNone/>
            </a:pPr>
            <a:r>
              <a:rPr lang="en-US" sz="3600" dirty="0" smtClean="0">
                <a:solidFill>
                  <a:srgbClr val="A4001D"/>
                </a:solidFill>
                <a:latin typeface="Calibri"/>
                <a:ea typeface="ＭＳ Ｐゴシック" charset="0"/>
                <a:cs typeface="Calibri"/>
              </a:rPr>
              <a:t>Other </a:t>
            </a:r>
            <a:r>
              <a:rPr lang="en-US" sz="3600" dirty="0">
                <a:solidFill>
                  <a:srgbClr val="A4001D"/>
                </a:solidFill>
                <a:latin typeface="Calibri"/>
                <a:ea typeface="ＭＳ Ｐゴシック" charset="0"/>
                <a:cs typeface="Calibri"/>
              </a:rPr>
              <a:t>S</a:t>
            </a:r>
            <a:r>
              <a:rPr lang="en-US" sz="3600" dirty="0" smtClean="0">
                <a:solidFill>
                  <a:srgbClr val="A4001D"/>
                </a:solidFill>
                <a:latin typeface="Calibri"/>
                <a:ea typeface="ＭＳ Ｐゴシック" charset="0"/>
                <a:cs typeface="Calibri"/>
              </a:rPr>
              <a:t>entiment </a:t>
            </a:r>
            <a:r>
              <a:rPr lang="en-US" sz="3600" dirty="0">
                <a:solidFill>
                  <a:srgbClr val="A4001D"/>
                </a:solidFill>
                <a:latin typeface="Calibri"/>
                <a:ea typeface="ＭＳ Ｐゴシック" charset="0"/>
                <a:cs typeface="Calibri"/>
              </a:rPr>
              <a:t>T</a:t>
            </a:r>
            <a:r>
              <a:rPr lang="en-US" sz="3600" dirty="0" smtClean="0">
                <a:solidFill>
                  <a:srgbClr val="A4001D"/>
                </a:solidFill>
                <a:latin typeface="Calibri"/>
                <a:ea typeface="ＭＳ Ｐゴシック" charset="0"/>
                <a:cs typeface="Calibri"/>
              </a:rPr>
              <a:t>asks</a:t>
            </a:r>
            <a:endParaRPr lang="en-US" sz="3600" dirty="0">
              <a:solidFill>
                <a:srgbClr val="A4001D"/>
              </a:solidFill>
              <a:latin typeface="Calibri"/>
              <a:ea typeface="ＭＳ Ｐゴシック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0859587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Sentiment analysis has many other names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Opinion extraction</a:t>
            </a:r>
          </a:p>
          <a:p>
            <a:r>
              <a:rPr lang="en-US" sz="2800" dirty="0" smtClean="0"/>
              <a:t>Opinion </a:t>
            </a:r>
            <a:r>
              <a:rPr lang="en-US" sz="2800" dirty="0"/>
              <a:t>mining</a:t>
            </a:r>
          </a:p>
          <a:p>
            <a:r>
              <a:rPr lang="en-US" sz="2800" dirty="0"/>
              <a:t>Sentiment mining</a:t>
            </a:r>
          </a:p>
          <a:p>
            <a:r>
              <a:rPr lang="en-US" sz="2800" dirty="0"/>
              <a:t>Subjectivity </a:t>
            </a:r>
            <a:r>
              <a:rPr lang="en-US" sz="2800" dirty="0" smtClean="0"/>
              <a:t>analysis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F35DC5-7E65-8247-99AB-4E984F8A921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755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NLP-jurafsky">
  <a:themeElements>
    <a:clrScheme name="NLP Class">
      <a:dk1>
        <a:sysClr val="windowText" lastClr="000000"/>
      </a:dk1>
      <a:lt1>
        <a:sysClr val="window" lastClr="FFFFFF"/>
      </a:lt1>
      <a:dk2>
        <a:srgbClr val="605435"/>
      </a:dk2>
      <a:lt2>
        <a:srgbClr val="E7D19A"/>
      </a:lt2>
      <a:accent1>
        <a:srgbClr val="A4001D"/>
      </a:accent1>
      <a:accent2>
        <a:srgbClr val="2584BB"/>
      </a:accent2>
      <a:accent3>
        <a:srgbClr val="BB57BE"/>
      </a:accent3>
      <a:accent4>
        <a:srgbClr val="177245"/>
      </a:accent4>
      <a:accent5>
        <a:srgbClr val="35ACA2"/>
      </a:accent5>
      <a:accent6>
        <a:srgbClr val="FF8700"/>
      </a:accent6>
      <a:hlink>
        <a:srgbClr val="EF8E1C"/>
      </a:hlink>
      <a:folHlink>
        <a:srgbClr val="FEC60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2">
            <a:lumMod val="40000"/>
            <a:lumOff val="60000"/>
          </a:schemeClr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Lucida Sans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A50021"/>
            </a:gs>
            <a:gs pos="100000">
              <a:schemeClr val="tx1"/>
            </a:gs>
          </a:gsLst>
          <a:lin ang="0" scaled="1"/>
        </a:gra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Lucida Sans" pitchFamily="-65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sz="1800" dirty="0">
            <a:latin typeface="+mn-lt"/>
          </a:defRPr>
        </a:defPPr>
      </a:lstStyle>
    </a:txDef>
  </a:objectDefaults>
  <a:extraClrSchemeLst>
    <a:extraClrScheme>
      <a:clrScheme name="nlp-lucida-scheme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lp-lucida-scheme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lp-lucida-scheme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lp-lucida-scheme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lp-lucida-scheme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lp-lucida-scheme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lp-lucida-scheme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NLP-jurafsky.potx</Template>
  <TotalTime>16450</TotalTime>
  <Words>4593</Words>
  <Application>Microsoft Macintosh PowerPoint</Application>
  <PresentationFormat>On-screen Show (16:9)</PresentationFormat>
  <Paragraphs>733</Paragraphs>
  <Slides>81</Slides>
  <Notes>19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81</vt:i4>
      </vt:variant>
    </vt:vector>
  </HeadingPairs>
  <TitlesOfParts>
    <vt:vector size="84" baseType="lpstr">
      <vt:lpstr>NLP-jurafsky</vt:lpstr>
      <vt:lpstr>Equation</vt:lpstr>
      <vt:lpstr>Microsoft Equation</vt:lpstr>
      <vt:lpstr>Sentiment Analysis</vt:lpstr>
      <vt:lpstr>Positive or negative movie review?</vt:lpstr>
      <vt:lpstr>Google Product Search</vt:lpstr>
      <vt:lpstr>Bing Shopping</vt:lpstr>
      <vt:lpstr>Twitter sentiment versus Gallup Poll of Consumer Confidence</vt:lpstr>
      <vt:lpstr>Twitter sentiment:</vt:lpstr>
      <vt:lpstr>PowerPoint Presentation</vt:lpstr>
      <vt:lpstr>Target Sentiment on Twitter</vt:lpstr>
      <vt:lpstr>Sentiment analysis has many other names</vt:lpstr>
      <vt:lpstr>Why sentiment analysis?</vt:lpstr>
      <vt:lpstr>Scherer Typology of Affective States</vt:lpstr>
      <vt:lpstr>Scherer Typology of Affective States</vt:lpstr>
      <vt:lpstr>Sentiment Analysis</vt:lpstr>
      <vt:lpstr>Sentiment Analysis</vt:lpstr>
      <vt:lpstr>Sentiment Analysis</vt:lpstr>
      <vt:lpstr>Sentiment Analysis</vt:lpstr>
      <vt:lpstr>Sentiment Analysis</vt:lpstr>
      <vt:lpstr>Sentiment Classification in Movie Reviews</vt:lpstr>
      <vt:lpstr>IMDB data in the Pang and Lee database</vt:lpstr>
      <vt:lpstr>Baseline Algorithm (adapted from Pang and Lee)</vt:lpstr>
      <vt:lpstr>Sentiment Tokenization Issues</vt:lpstr>
      <vt:lpstr>Extracting Features for Sentiment Classification</vt:lpstr>
      <vt:lpstr>Negation</vt:lpstr>
      <vt:lpstr>Reminder: Naïve Bayes</vt:lpstr>
      <vt:lpstr>Binarized (Boolean feature)  Multinomial Naïve Bayes</vt:lpstr>
      <vt:lpstr>Boolean Multinomial Naïve Bayes: Learning</vt:lpstr>
      <vt:lpstr>Boolean Multinomial Naïve Bayes  on a test document d</vt:lpstr>
      <vt:lpstr>Normal vs. Boolean Multinomial NB</vt:lpstr>
      <vt:lpstr>Binarized (Boolean feature)  Multinomial Naïve Bayes</vt:lpstr>
      <vt:lpstr>Cross-Validation</vt:lpstr>
      <vt:lpstr>Other issues in Classification</vt:lpstr>
      <vt:lpstr>Problems:  What makes reviews hard to classify?</vt:lpstr>
      <vt:lpstr>Thwarted Expectations and Ordering Effects</vt:lpstr>
      <vt:lpstr>Sentiment Analysis</vt:lpstr>
      <vt:lpstr>Sentiment Analysis</vt:lpstr>
      <vt:lpstr>The General Inquirer</vt:lpstr>
      <vt:lpstr>LIWC (Linguistic Inquiry and Word Count)</vt:lpstr>
      <vt:lpstr>MPQA Subjectivity Cues Lexicon</vt:lpstr>
      <vt:lpstr>Bing Liu Opinion Lexicon</vt:lpstr>
      <vt:lpstr>SentiWordNet</vt:lpstr>
      <vt:lpstr>Disagreements between polarity lexicons</vt:lpstr>
      <vt:lpstr>Analyzing the polarity of each word in IMDB</vt:lpstr>
      <vt:lpstr>Analyzing the polarity of each word in IMDB</vt:lpstr>
      <vt:lpstr>Other sentiment feature: Logical negation</vt:lpstr>
      <vt:lpstr>Potts 2011 Results: More negation in negative sentiment</vt:lpstr>
      <vt:lpstr>Sentiment Analysis</vt:lpstr>
      <vt:lpstr>Sentiment Analysis</vt:lpstr>
      <vt:lpstr>Semi-supervised learning of lexicons</vt:lpstr>
      <vt:lpstr>Hatzivassiloglou and McKeown intuition for identifying word polarity</vt:lpstr>
      <vt:lpstr>Hatzivassiloglou &amp; McKeown 1997 Step 1</vt:lpstr>
      <vt:lpstr>Hatzivassiloglou &amp; McKeown 1997 Step 2</vt:lpstr>
      <vt:lpstr>Hatzivassiloglou &amp; McKeown 1997 Step 3</vt:lpstr>
      <vt:lpstr>Hatzivassiloglou &amp; McKeown 1997 Step 4</vt:lpstr>
      <vt:lpstr>Output polarity lexicon</vt:lpstr>
      <vt:lpstr>Output polarity lexicon</vt:lpstr>
      <vt:lpstr>Turney Algorithm</vt:lpstr>
      <vt:lpstr>Extract two-word phrases with adjectives</vt:lpstr>
      <vt:lpstr>How to measure polarity of a phrase?</vt:lpstr>
      <vt:lpstr>Pointwise Mutual Information</vt:lpstr>
      <vt:lpstr>Pointwise Mutual Information</vt:lpstr>
      <vt:lpstr>How to Estimate Pointwise Mutual Information</vt:lpstr>
      <vt:lpstr>Does phrase appear more with “poor” or “excellent”?</vt:lpstr>
      <vt:lpstr>Phrases from a thumbs-up review</vt:lpstr>
      <vt:lpstr>Phrases from a thumbs-down review</vt:lpstr>
      <vt:lpstr>Results of Turney algorithm</vt:lpstr>
      <vt:lpstr>Using WordNet to learn polarity</vt:lpstr>
      <vt:lpstr>Summary on Learning Lexicons</vt:lpstr>
      <vt:lpstr>Sentiment Analysis</vt:lpstr>
      <vt:lpstr>Sentiment Analysis</vt:lpstr>
      <vt:lpstr>Finding sentiment of a sentence</vt:lpstr>
      <vt:lpstr>Finding aspect/attribute/target of sentiment</vt:lpstr>
      <vt:lpstr>Finding aspect/attribute/target of sentiment</vt:lpstr>
      <vt:lpstr>Putting it all together: Finding sentiment for aspects</vt:lpstr>
      <vt:lpstr>Results of Blair-Goldensohn et al. method</vt:lpstr>
      <vt:lpstr>Baseline methods assume classes have equal frequencies!</vt:lpstr>
      <vt:lpstr>How to deal with 7 stars?</vt:lpstr>
      <vt:lpstr>Summary on Sentiment</vt:lpstr>
      <vt:lpstr>Scherer Typology of Affective States</vt:lpstr>
      <vt:lpstr>Computational work on other affective states</vt:lpstr>
      <vt:lpstr>Detection of Friendliness</vt:lpstr>
      <vt:lpstr>Sentiment Analysis</vt:lpstr>
    </vt:vector>
  </TitlesOfParts>
  <Company>Stanford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Extraction</dc:title>
  <dc:creator>Christopher Manning</dc:creator>
  <cp:lastModifiedBy>Dan Jurafsky</cp:lastModifiedBy>
  <cp:revision>336</cp:revision>
  <cp:lastPrinted>2012-01-23T20:23:20Z</cp:lastPrinted>
  <dcterms:created xsi:type="dcterms:W3CDTF">2010-04-19T15:31:24Z</dcterms:created>
  <dcterms:modified xsi:type="dcterms:W3CDTF">2012-01-25T03:43:14Z</dcterms:modified>
</cp:coreProperties>
</file>